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5" r:id="rId9"/>
    <p:sldId id="266" r:id="rId10"/>
    <p:sldId id="267" r:id="rId11"/>
    <p:sldId id="278" r:id="rId12"/>
    <p:sldId id="268" r:id="rId13"/>
    <p:sldId id="269" r:id="rId14"/>
    <p:sldId id="272" r:id="rId15"/>
    <p:sldId id="273" r:id="rId16"/>
    <p:sldId id="275" r:id="rId17"/>
    <p:sldId id="276" r:id="rId18"/>
    <p:sldId id="27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197" autoAdjust="0"/>
  </p:normalViewPr>
  <p:slideViewPr>
    <p:cSldViewPr snapToGrid="0" snapToObjects="1">
      <p:cViewPr varScale="1">
        <p:scale>
          <a:sx n="75" d="100"/>
          <a:sy n="75" d="100"/>
        </p:scale>
        <p:origin x="160"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aspect of DA. MOTIVATIONAL side of performance, regardless of motivation.</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1015847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BARS REPRESENTS AN EXPERIMENT</a:t>
            </a:r>
          </a:p>
          <a:p>
            <a:endParaRPr lang="en-US" dirty="0"/>
          </a:p>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driving progress bar forward..</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14</a:t>
            </a:fld>
            <a:endParaRPr lang="en-US"/>
          </a:p>
        </p:txBody>
      </p:sp>
    </p:spTree>
    <p:extLst>
      <p:ext uri="{BB962C8B-B14F-4D97-AF65-F5344CB8AC3E}">
        <p14:creationId xmlns:p14="http://schemas.microsoft.com/office/powerpoint/2010/main" val="1371621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with Dr. Wael Assad</a:t>
            </a:r>
          </a:p>
          <a:p>
            <a:endParaRPr lang="en-US" dirty="0"/>
          </a:p>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a:p>
            <a:endParaRPr lang="en-US" dirty="0"/>
          </a:p>
          <a:p>
            <a:r>
              <a:rPr lang="en-US" dirty="0"/>
              <a:t>DBS affects decision threshold or drift rate?</a:t>
            </a:r>
          </a:p>
          <a:p>
            <a:endParaRPr lang="en-US" dirty="0"/>
          </a:p>
          <a:p>
            <a:r>
              <a:rPr lang="en-US" dirty="0"/>
              <a:t>High DA = </a:t>
            </a:r>
          </a:p>
          <a:p>
            <a:endParaRPr lang="en-US" dirty="0"/>
          </a:p>
          <a:p>
            <a:r>
              <a:rPr lang="en-US" dirty="0"/>
              <a:t>STN projects to the DA system. </a:t>
            </a:r>
            <a:r>
              <a:rPr lang="en-US" dirty="0" err="1"/>
              <a:t>Disciminate</a:t>
            </a:r>
            <a:r>
              <a:rPr lang="en-US" dirty="0"/>
              <a:t> between orthogonal systems: </a:t>
            </a:r>
          </a:p>
          <a:p>
            <a:endParaRPr lang="en-US" dirty="0"/>
          </a:p>
          <a:p>
            <a:r>
              <a:rPr lang="en-US" dirty="0"/>
              <a:t>Does DBS affect cost/</a:t>
            </a:r>
            <a:r>
              <a:rPr lang="en-US" dirty="0" err="1"/>
              <a:t>beneft</a:t>
            </a:r>
            <a:r>
              <a:rPr lang="en-US" dirty="0"/>
              <a:t> or does it </a:t>
            </a:r>
          </a:p>
        </p:txBody>
      </p:sp>
      <p:sp>
        <p:nvSpPr>
          <p:cNvPr id="4" name="Slide Number Placeholder 3"/>
          <p:cNvSpPr>
            <a:spLocks noGrp="1"/>
          </p:cNvSpPr>
          <p:nvPr>
            <p:ph type="sldNum" sz="quarter" idx="5"/>
          </p:nvPr>
        </p:nvSpPr>
        <p:spPr/>
        <p:txBody>
          <a:bodyPr/>
          <a:lstStyle/>
          <a:p>
            <a:fld id="{5A1DFCC6-8E61-FE41-89FF-15E89E890809}" type="slidenum">
              <a:rPr lang="en-US" smtClean="0"/>
              <a:t>15</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Interacting with individual differences?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potential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Decreasing choice threshold?  Bias towards reward, change perception of costs and benefits?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 reason I said tend. Depends drastically on individual differences and frequency and amplitude and length of time stimulated.</a:t>
            </a:r>
          </a:p>
          <a:p>
            <a:endParaRPr lang="en-US" dirty="0"/>
          </a:p>
          <a:p>
            <a:r>
              <a:rPr lang="en-US" dirty="0"/>
              <a:t>Dopamine and eye blink rate are related. Lots of other things affect eye blink rate too though. The idea is to see which parameters affect eye blink rate the most (assuming that’s the biggest effect) and then use those parameters during a gambling task.</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24914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236893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3</a:t>
            </a:fld>
            <a:endParaRPr lang="en-US"/>
          </a:p>
        </p:txBody>
      </p:sp>
    </p:spTree>
    <p:extLst>
      <p:ext uri="{BB962C8B-B14F-4D97-AF65-F5344CB8AC3E}">
        <p14:creationId xmlns:p14="http://schemas.microsoft.com/office/powerpoint/2010/main" val="275926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OpAL</a:t>
            </a:r>
            <a:r>
              <a:rPr lang="en-US" dirty="0"/>
              <a:t> integrates the two purposes of DA I mentioned at the first slide: learning and choice and says that they’re not independent at all, they actually interact with one another. If it was just straight vigor, doesn’t change in preference. </a:t>
            </a:r>
          </a:p>
        </p:txBody>
      </p:sp>
      <p:sp>
        <p:nvSpPr>
          <p:cNvPr id="4" name="Slide Number Placeholder 3"/>
          <p:cNvSpPr>
            <a:spLocks noGrp="1"/>
          </p:cNvSpPr>
          <p:nvPr>
            <p:ph type="sldNum" sz="quarter" idx="5"/>
          </p:nvPr>
        </p:nvSpPr>
        <p:spPr/>
        <p:txBody>
          <a:bodyPr/>
          <a:lstStyle/>
          <a:p>
            <a:fld id="{5A1DFCC6-8E61-FE41-89FF-15E89E890809}" type="slidenum">
              <a:rPr lang="en-US" smtClean="0"/>
              <a:t>4</a:t>
            </a:fld>
            <a:endParaRPr lang="en-US"/>
          </a:p>
        </p:txBody>
      </p:sp>
    </p:spTree>
    <p:extLst>
      <p:ext uri="{BB962C8B-B14F-4D97-AF65-F5344CB8AC3E}">
        <p14:creationId xmlns:p14="http://schemas.microsoft.com/office/powerpoint/2010/main" val="66622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Pramipexole – dopamine agonist</a:t>
            </a:r>
            <a:endParaRPr lang="en-US" dirty="0"/>
          </a:p>
          <a:p>
            <a:endParaRPr lang="en-US" dirty="0"/>
          </a:p>
          <a:p>
            <a:r>
              <a:rPr lang="en-US" dirty="0"/>
              <a:t>Coffee, tea example? Gambles are a good way to probe this as they offer an unambiguous higher reward with a higher potential loss. Explain </a:t>
            </a:r>
          </a:p>
        </p:txBody>
      </p:sp>
      <p:sp>
        <p:nvSpPr>
          <p:cNvPr id="4" name="Slide Number Placeholder 3"/>
          <p:cNvSpPr>
            <a:spLocks noGrp="1"/>
          </p:cNvSpPr>
          <p:nvPr>
            <p:ph type="sldNum" sz="quarter" idx="5"/>
          </p:nvPr>
        </p:nvSpPr>
        <p:spPr/>
        <p:txBody>
          <a:bodyPr/>
          <a:lstStyle/>
          <a:p>
            <a:fld id="{5A1DFCC6-8E61-FE41-89FF-15E89E890809}" type="slidenum">
              <a:rPr lang="en-US" smtClean="0"/>
              <a:t>5</a:t>
            </a:fld>
            <a:endParaRPr lang="en-US"/>
          </a:p>
        </p:txBody>
      </p:sp>
    </p:spTree>
    <p:extLst>
      <p:ext uri="{BB962C8B-B14F-4D97-AF65-F5344CB8AC3E}">
        <p14:creationId xmlns:p14="http://schemas.microsoft.com/office/powerpoint/2010/main" val="25854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get a behavioral measure that such a ramp exists, get data consistent with a ramp and then we could manipulate DA levels pharmacologically. We are NOT saying this has to be BECAUSE of DA. </a:t>
            </a:r>
          </a:p>
        </p:txBody>
      </p:sp>
      <p:sp>
        <p:nvSpPr>
          <p:cNvPr id="4" name="Slide Number Placeholder 3"/>
          <p:cNvSpPr>
            <a:spLocks noGrp="1"/>
          </p:cNvSpPr>
          <p:nvPr>
            <p:ph type="sldNum" sz="quarter" idx="5"/>
          </p:nvPr>
        </p:nvSpPr>
        <p:spPr/>
        <p:txBody>
          <a:bodyPr/>
          <a:lstStyle/>
          <a:p>
            <a:fld id="{5A1DFCC6-8E61-FE41-89FF-15E89E890809}" type="slidenum">
              <a:rPr lang="en-US" smtClean="0"/>
              <a:t>6</a:t>
            </a:fld>
            <a:endParaRPr lang="en-US"/>
          </a:p>
        </p:txBody>
      </p:sp>
    </p:spTree>
    <p:extLst>
      <p:ext uri="{BB962C8B-B14F-4D97-AF65-F5344CB8AC3E}">
        <p14:creationId xmlns:p14="http://schemas.microsoft.com/office/powerpoint/2010/main" val="56902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question. IS A RAMP APPEARING?</a:t>
            </a:r>
          </a:p>
          <a:p>
            <a:endParaRPr lang="en-US" dirty="0"/>
          </a:p>
          <a:p>
            <a:r>
              <a:rPr lang="en-US" dirty="0"/>
              <a:t>I WILL SHOW YOU ONE VERSION OF MANY.</a:t>
            </a:r>
          </a:p>
        </p:txBody>
      </p:sp>
      <p:sp>
        <p:nvSpPr>
          <p:cNvPr id="4" name="Slide Number Placeholder 3"/>
          <p:cNvSpPr>
            <a:spLocks noGrp="1"/>
          </p:cNvSpPr>
          <p:nvPr>
            <p:ph type="sldNum" sz="quarter" idx="5"/>
          </p:nvPr>
        </p:nvSpPr>
        <p:spPr/>
        <p:txBody>
          <a:bodyPr/>
          <a:lstStyle/>
          <a:p>
            <a:fld id="{5A1DFCC6-8E61-FE41-89FF-15E89E890809}" type="slidenum">
              <a:rPr lang="en-US" smtClean="0"/>
              <a:t>7</a:t>
            </a:fld>
            <a:endParaRPr lang="en-US"/>
          </a:p>
        </p:txBody>
      </p:sp>
    </p:spTree>
    <p:extLst>
      <p:ext uri="{BB962C8B-B14F-4D97-AF65-F5344CB8AC3E}">
        <p14:creationId xmlns:p14="http://schemas.microsoft.com/office/powerpoint/2010/main" val="136468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to gamble is the same for each bin. There is NO learning and one gamble is actually paid at the end of experiment.</a:t>
            </a:r>
          </a:p>
        </p:txBody>
      </p:sp>
      <p:sp>
        <p:nvSpPr>
          <p:cNvPr id="4" name="Slide Number Placeholder 3"/>
          <p:cNvSpPr>
            <a:spLocks noGrp="1"/>
          </p:cNvSpPr>
          <p:nvPr>
            <p:ph type="sldNum" sz="quarter" idx="5"/>
          </p:nvPr>
        </p:nvSpPr>
        <p:spPr/>
        <p:txBody>
          <a:bodyPr/>
          <a:lstStyle/>
          <a:p>
            <a:fld id="{5A1DFCC6-8E61-FE41-89FF-15E89E890809}" type="slidenum">
              <a:rPr lang="en-US" smtClean="0"/>
              <a:t>9</a:t>
            </a:fld>
            <a:endParaRPr lang="en-US"/>
          </a:p>
        </p:txBody>
      </p:sp>
    </p:spTree>
    <p:extLst>
      <p:ext uri="{BB962C8B-B14F-4D97-AF65-F5344CB8AC3E}">
        <p14:creationId xmlns:p14="http://schemas.microsoft.com/office/powerpoint/2010/main" val="1540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version to get an idea of the data that each experiment can produce. Green is putative </a:t>
            </a:r>
            <a:r>
              <a:rPr lang="en-US" dirty="0" err="1"/>
              <a:t>striatial</a:t>
            </a:r>
            <a:r>
              <a:rPr lang="en-US" dirty="0"/>
              <a:t> DA.</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10</a:t>
            </a:fld>
            <a:endParaRPr lang="en-US"/>
          </a:p>
        </p:txBody>
      </p:sp>
    </p:spTree>
    <p:extLst>
      <p:ext uri="{BB962C8B-B14F-4D97-AF65-F5344CB8AC3E}">
        <p14:creationId xmlns:p14="http://schemas.microsoft.com/office/powerpoint/2010/main" val="21966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higher the bar on the left, the more someone gambled. The higher the bar is on the right, the more times they gambled on high value trials and not much on low value trials.</a:t>
            </a:r>
          </a:p>
        </p:txBody>
      </p:sp>
      <p:sp>
        <p:nvSpPr>
          <p:cNvPr id="4" name="Slide Number Placeholder 3"/>
          <p:cNvSpPr>
            <a:spLocks noGrp="1"/>
          </p:cNvSpPr>
          <p:nvPr>
            <p:ph type="sldNum" sz="quarter" idx="5"/>
          </p:nvPr>
        </p:nvSpPr>
        <p:spPr/>
        <p:txBody>
          <a:bodyPr/>
          <a:lstStyle/>
          <a:p>
            <a:fld id="{5A1DFCC6-8E61-FE41-89FF-15E89E890809}" type="slidenum">
              <a:rPr lang="en-US" smtClean="0"/>
              <a:t>11</a:t>
            </a:fld>
            <a:endParaRPr lang="en-US"/>
          </a:p>
        </p:txBody>
      </p:sp>
    </p:spTree>
    <p:extLst>
      <p:ext uri="{BB962C8B-B14F-4D97-AF65-F5344CB8AC3E}">
        <p14:creationId xmlns:p14="http://schemas.microsoft.com/office/powerpoint/2010/main" val="1013969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4/23/19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4/23/19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4147469"/>
            <a:ext cx="9144000" cy="1588168"/>
          </a:xfrm>
        </p:spPr>
        <p:txBody>
          <a:bodyPr>
            <a:normAutofit/>
          </a:bodyPr>
          <a:lstStyle/>
          <a:p>
            <a:r>
              <a:rPr lang="en-US" dirty="0"/>
              <a:t>4.23.2019</a:t>
            </a:r>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1401022"/>
            <a:ext cx="9452486" cy="143116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3"/>
          <a:stretch>
            <a:fillRect/>
          </a:stretch>
        </p:blipFill>
        <p:spPr>
          <a:xfrm>
            <a:off x="6249275" y="1900154"/>
            <a:ext cx="6247525" cy="4509857"/>
          </a:xfrm>
          <a:prstGeom prst="rect">
            <a:avLst/>
          </a:prstGeom>
        </p:spPr>
      </p:pic>
      <p:sp>
        <p:nvSpPr>
          <p:cNvPr id="8" name="Title 1">
            <a:extLst>
              <a:ext uri="{FF2B5EF4-FFF2-40B4-BE49-F238E27FC236}">
                <a16:creationId xmlns:a16="http://schemas.microsoft.com/office/drawing/2014/main" id="{7839959D-1CFA-4148-8377-110DDB21A2A8}"/>
              </a:ext>
            </a:extLst>
          </p:cNvPr>
          <p:cNvSpPr>
            <a:spLocks noGrp="1"/>
          </p:cNvSpPr>
          <p:nvPr>
            <p:ph type="title"/>
          </p:nvPr>
        </p:nvSpPr>
        <p:spPr>
          <a:xfrm>
            <a:off x="2434871" y="-48483"/>
            <a:ext cx="6499579" cy="1325563"/>
          </a:xfrm>
        </p:spPr>
        <p:txBody>
          <a:bodyPr/>
          <a:lstStyle/>
          <a:p>
            <a:r>
              <a:rPr lang="en-US" dirty="0"/>
              <a:t>Who’s completing the task?</a:t>
            </a:r>
          </a:p>
        </p:txBody>
      </p:sp>
      <p:sp>
        <p:nvSpPr>
          <p:cNvPr id="9" name="Freeform 8">
            <a:extLst>
              <a:ext uri="{FF2B5EF4-FFF2-40B4-BE49-F238E27FC236}">
                <a16:creationId xmlns:a16="http://schemas.microsoft.com/office/drawing/2014/main" id="{CF39BA35-2239-E44D-B006-417ABBB8B470}"/>
              </a:ext>
            </a:extLst>
          </p:cNvPr>
          <p:cNvSpPr/>
          <p:nvPr/>
        </p:nvSpPr>
        <p:spPr>
          <a:xfrm>
            <a:off x="7100047" y="3506993"/>
            <a:ext cx="4206240" cy="1979407"/>
          </a:xfrm>
          <a:custGeom>
            <a:avLst/>
            <a:gdLst>
              <a:gd name="connsiteX0" fmla="*/ 0 w 4206240"/>
              <a:gd name="connsiteY0" fmla="*/ 1979407 h 1979407"/>
              <a:gd name="connsiteX1" fmla="*/ 2775473 w 4206240"/>
              <a:gd name="connsiteY1" fmla="*/ 1420009 h 1979407"/>
              <a:gd name="connsiteX2" fmla="*/ 4206240 w 4206240"/>
              <a:gd name="connsiteY2" fmla="*/ 0 h 1979407"/>
            </a:gdLst>
            <a:ahLst/>
            <a:cxnLst>
              <a:cxn ang="0">
                <a:pos x="connsiteX0" y="connsiteY0"/>
              </a:cxn>
              <a:cxn ang="0">
                <a:pos x="connsiteX1" y="connsiteY1"/>
              </a:cxn>
              <a:cxn ang="0">
                <a:pos x="connsiteX2" y="connsiteY2"/>
              </a:cxn>
            </a:cxnLst>
            <a:rect l="l" t="t" r="r" b="b"/>
            <a:pathLst>
              <a:path w="4206240" h="1979407">
                <a:moveTo>
                  <a:pt x="0" y="1979407"/>
                </a:moveTo>
                <a:cubicBezTo>
                  <a:pt x="1037216" y="1864658"/>
                  <a:pt x="2074433" y="1749910"/>
                  <a:pt x="2775473" y="1420009"/>
                </a:cubicBezTo>
                <a:cubicBezTo>
                  <a:pt x="3476513" y="1090108"/>
                  <a:pt x="3967779" y="259976"/>
                  <a:pt x="4206240"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52E45BA-2329-0247-B286-2F1310E45DA7}"/>
              </a:ext>
            </a:extLst>
          </p:cNvPr>
          <p:cNvSpPr txBox="1"/>
          <p:nvPr/>
        </p:nvSpPr>
        <p:spPr>
          <a:xfrm>
            <a:off x="8406727" y="6022710"/>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sp>
        <p:nvSpPr>
          <p:cNvPr id="12" name="TextBox 11">
            <a:extLst>
              <a:ext uri="{FF2B5EF4-FFF2-40B4-BE49-F238E27FC236}">
                <a16:creationId xmlns:a16="http://schemas.microsoft.com/office/drawing/2014/main" id="{435D29CF-D67B-0249-B37B-C385713FF1CC}"/>
              </a:ext>
            </a:extLst>
          </p:cNvPr>
          <p:cNvSpPr txBox="1"/>
          <p:nvPr/>
        </p:nvSpPr>
        <p:spPr>
          <a:xfrm rot="16200000">
            <a:off x="5656876" y="3923714"/>
            <a:ext cx="1461798" cy="276999"/>
          </a:xfrm>
          <a:prstGeom prst="rect">
            <a:avLst/>
          </a:prstGeom>
          <a:solidFill>
            <a:schemeClr val="bg1"/>
          </a:solidFill>
        </p:spPr>
        <p:txBody>
          <a:bodyPr wrap="square" rtlCol="0">
            <a:spAutoFit/>
          </a:bodyPr>
          <a:lstStyle/>
          <a:p>
            <a:r>
              <a:rPr lang="en-US" sz="1200" b="1" dirty="0">
                <a:latin typeface="Avenir Heavy"/>
              </a:rPr>
              <a:t>Number of trials</a:t>
            </a:r>
          </a:p>
        </p:txBody>
      </p:sp>
    </p:spTree>
    <p:extLst>
      <p:ext uri="{BB962C8B-B14F-4D97-AF65-F5344CB8AC3E}">
        <p14:creationId xmlns:p14="http://schemas.microsoft.com/office/powerpoint/2010/main" val="30129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2069-ABAB-41C5-A49A-5E38D3632C2D}"/>
              </a:ext>
            </a:extLst>
          </p:cNvPr>
          <p:cNvSpPr>
            <a:spLocks noGrp="1"/>
          </p:cNvSpPr>
          <p:nvPr>
            <p:ph type="title"/>
          </p:nvPr>
        </p:nvSpPr>
        <p:spPr>
          <a:xfrm>
            <a:off x="1036539" y="365124"/>
            <a:ext cx="10515600" cy="1325563"/>
          </a:xfrm>
        </p:spPr>
        <p:txBody>
          <a:bodyPr/>
          <a:lstStyle/>
          <a:p>
            <a:pPr algn="ctr"/>
            <a:r>
              <a:rPr lang="en-US" dirty="0" err="1"/>
              <a:t>Mturk</a:t>
            </a:r>
            <a:r>
              <a:rPr lang="en-US" dirty="0"/>
              <a:t> participants complete the task correctly</a:t>
            </a:r>
          </a:p>
        </p:txBody>
      </p:sp>
      <p:grpSp>
        <p:nvGrpSpPr>
          <p:cNvPr id="4" name="Group 3">
            <a:extLst>
              <a:ext uri="{FF2B5EF4-FFF2-40B4-BE49-F238E27FC236}">
                <a16:creationId xmlns:a16="http://schemas.microsoft.com/office/drawing/2014/main" id="{A3C9FFEA-F654-48A3-93E3-45E492D60A5C}"/>
              </a:ext>
            </a:extLst>
          </p:cNvPr>
          <p:cNvGrpSpPr/>
          <p:nvPr/>
        </p:nvGrpSpPr>
        <p:grpSpPr>
          <a:xfrm>
            <a:off x="304841" y="2124635"/>
            <a:ext cx="5347992" cy="3750694"/>
            <a:chOff x="25598981" y="3227886"/>
            <a:chExt cx="3312440" cy="2460609"/>
          </a:xfrm>
        </p:grpSpPr>
        <p:pic>
          <p:nvPicPr>
            <p:cNvPr id="5" name="Picture 4">
              <a:extLst>
                <a:ext uri="{FF2B5EF4-FFF2-40B4-BE49-F238E27FC236}">
                  <a16:creationId xmlns:a16="http://schemas.microsoft.com/office/drawing/2014/main" id="{5C0E43B3-63F9-4F13-A108-A9B2DBEFEB9F}"/>
                </a:ext>
              </a:extLst>
            </p:cNvPr>
            <p:cNvPicPr>
              <a:picLocks noChangeAspect="1"/>
            </p:cNvPicPr>
            <p:nvPr/>
          </p:nvPicPr>
          <p:blipFill>
            <a:blip r:embed="rId3"/>
            <a:stretch>
              <a:fillRect/>
            </a:stretch>
          </p:blipFill>
          <p:spPr>
            <a:xfrm>
              <a:off x="25598981" y="3297366"/>
              <a:ext cx="3312440" cy="2391129"/>
            </a:xfrm>
            <a:prstGeom prst="rect">
              <a:avLst/>
            </a:prstGeom>
          </p:spPr>
        </p:pic>
        <p:sp>
          <p:nvSpPr>
            <p:cNvPr id="6" name="TextBox 5">
              <a:extLst>
                <a:ext uri="{FF2B5EF4-FFF2-40B4-BE49-F238E27FC236}">
                  <a16:creationId xmlns:a16="http://schemas.microsoft.com/office/drawing/2014/main" id="{A4D1B2A5-D2C3-4C28-BFF5-FA00D9E1E67C}"/>
                </a:ext>
              </a:extLst>
            </p:cNvPr>
            <p:cNvSpPr txBox="1"/>
            <p:nvPr/>
          </p:nvSpPr>
          <p:spPr>
            <a:xfrm>
              <a:off x="26133623" y="3227886"/>
              <a:ext cx="2429122" cy="302871"/>
            </a:xfrm>
            <a:prstGeom prst="rect">
              <a:avLst/>
            </a:prstGeom>
            <a:solidFill>
              <a:schemeClr val="bg1"/>
            </a:solidFill>
          </p:spPr>
          <p:txBody>
            <a:bodyPr wrap="square" rtlCol="0">
              <a:spAutoFit/>
            </a:bodyPr>
            <a:lstStyle/>
            <a:p>
              <a:r>
                <a:rPr lang="en-US" sz="2400" b="1" dirty="0">
                  <a:latin typeface="Avenir Heavy"/>
                </a:rPr>
                <a:t>EV on gamble propensity</a:t>
              </a:r>
            </a:p>
          </p:txBody>
        </p:sp>
      </p:grpSp>
      <p:grpSp>
        <p:nvGrpSpPr>
          <p:cNvPr id="7" name="Group 6">
            <a:extLst>
              <a:ext uri="{FF2B5EF4-FFF2-40B4-BE49-F238E27FC236}">
                <a16:creationId xmlns:a16="http://schemas.microsoft.com/office/drawing/2014/main" id="{F6B64404-B126-42F9-B45B-91E2DAD0317D}"/>
              </a:ext>
            </a:extLst>
          </p:cNvPr>
          <p:cNvGrpSpPr/>
          <p:nvPr/>
        </p:nvGrpSpPr>
        <p:grpSpPr>
          <a:xfrm>
            <a:off x="6012805" y="2098342"/>
            <a:ext cx="5630952" cy="3928360"/>
            <a:chOff x="28071497" y="7483590"/>
            <a:chExt cx="2925168" cy="1877149"/>
          </a:xfrm>
        </p:grpSpPr>
        <p:pic>
          <p:nvPicPr>
            <p:cNvPr id="8" name="Picture 7">
              <a:extLst>
                <a:ext uri="{FF2B5EF4-FFF2-40B4-BE49-F238E27FC236}">
                  <a16:creationId xmlns:a16="http://schemas.microsoft.com/office/drawing/2014/main" id="{4DC14FBC-9D3D-4B87-8F3A-7E8160C3B6C9}"/>
                </a:ext>
              </a:extLst>
            </p:cNvPr>
            <p:cNvPicPr>
              <a:picLocks noChangeAspect="1"/>
            </p:cNvPicPr>
            <p:nvPr/>
          </p:nvPicPr>
          <p:blipFill>
            <a:blip r:embed="rId4"/>
            <a:stretch>
              <a:fillRect/>
            </a:stretch>
          </p:blipFill>
          <p:spPr>
            <a:xfrm>
              <a:off x="28071497" y="7483590"/>
              <a:ext cx="2925168" cy="1877149"/>
            </a:xfrm>
            <a:prstGeom prst="rect">
              <a:avLst/>
            </a:prstGeom>
          </p:spPr>
        </p:pic>
        <p:sp>
          <p:nvSpPr>
            <p:cNvPr id="9" name="TextBox 8">
              <a:extLst>
                <a:ext uri="{FF2B5EF4-FFF2-40B4-BE49-F238E27FC236}">
                  <a16:creationId xmlns:a16="http://schemas.microsoft.com/office/drawing/2014/main" id="{8DC40DCB-45DF-45A4-9705-143CED0AAE32}"/>
                </a:ext>
              </a:extLst>
            </p:cNvPr>
            <p:cNvSpPr txBox="1"/>
            <p:nvPr/>
          </p:nvSpPr>
          <p:spPr>
            <a:xfrm>
              <a:off x="28962440" y="7483590"/>
              <a:ext cx="1324237" cy="220605"/>
            </a:xfrm>
            <a:prstGeom prst="rect">
              <a:avLst/>
            </a:prstGeom>
            <a:solidFill>
              <a:schemeClr val="bg1"/>
            </a:solidFill>
          </p:spPr>
          <p:txBody>
            <a:bodyPr wrap="square" rtlCol="0">
              <a:spAutoFit/>
            </a:bodyPr>
            <a:lstStyle/>
            <a:p>
              <a:r>
                <a:rPr lang="en-US" sz="2400" b="1" dirty="0">
                  <a:latin typeface="Avenir Heavy"/>
                </a:rPr>
                <a:t>EV sensitivity</a:t>
              </a:r>
            </a:p>
          </p:txBody>
        </p:sp>
      </p:grpSp>
      <p:sp>
        <p:nvSpPr>
          <p:cNvPr id="10" name="TextBox 9">
            <a:extLst>
              <a:ext uri="{FF2B5EF4-FFF2-40B4-BE49-F238E27FC236}">
                <a16:creationId xmlns:a16="http://schemas.microsoft.com/office/drawing/2014/main" id="{EDCAB939-0B1E-4040-B274-B86F59AB074C}"/>
              </a:ext>
            </a:extLst>
          </p:cNvPr>
          <p:cNvSpPr txBox="1"/>
          <p:nvPr/>
        </p:nvSpPr>
        <p:spPr>
          <a:xfrm rot="16200000">
            <a:off x="-1566576" y="2947684"/>
            <a:ext cx="3921860" cy="307777"/>
          </a:xfrm>
          <a:prstGeom prst="rect">
            <a:avLst/>
          </a:prstGeom>
          <a:solidFill>
            <a:schemeClr val="bg1"/>
          </a:solidFill>
        </p:spPr>
        <p:txBody>
          <a:bodyPr wrap="square" rtlCol="0">
            <a:spAutoFit/>
          </a:bodyPr>
          <a:lstStyle/>
          <a:p>
            <a:r>
              <a:rPr lang="en-US" sz="1400" b="1" dirty="0">
                <a:latin typeface="Avenir Heavy"/>
              </a:rPr>
              <a:t>Gamble Propensity (%)</a:t>
            </a:r>
          </a:p>
        </p:txBody>
      </p:sp>
      <p:sp>
        <p:nvSpPr>
          <p:cNvPr id="11" name="TextBox 10">
            <a:extLst>
              <a:ext uri="{FF2B5EF4-FFF2-40B4-BE49-F238E27FC236}">
                <a16:creationId xmlns:a16="http://schemas.microsoft.com/office/drawing/2014/main" id="{207BF59D-307C-FD4B-A21A-E0B79F5726AA}"/>
              </a:ext>
            </a:extLst>
          </p:cNvPr>
          <p:cNvSpPr txBox="1"/>
          <p:nvPr/>
        </p:nvSpPr>
        <p:spPr>
          <a:xfrm rot="16200000">
            <a:off x="4179521" y="3630076"/>
            <a:ext cx="3921860" cy="307777"/>
          </a:xfrm>
          <a:prstGeom prst="rect">
            <a:avLst/>
          </a:prstGeom>
          <a:solidFill>
            <a:schemeClr val="bg1"/>
          </a:solidFill>
        </p:spPr>
        <p:txBody>
          <a:bodyPr wrap="square" rtlCol="0">
            <a:spAutoFit/>
          </a:bodyPr>
          <a:lstStyle/>
          <a:p>
            <a:r>
              <a:rPr lang="en-US" sz="1400" b="1" dirty="0">
                <a:latin typeface="Avenir Heavy"/>
              </a:rPr>
              <a:t>Proportion of high value – low value trials</a:t>
            </a:r>
          </a:p>
        </p:txBody>
      </p:sp>
    </p:spTree>
    <p:extLst>
      <p:ext uri="{BB962C8B-B14F-4D97-AF65-F5344CB8AC3E}">
        <p14:creationId xmlns:p14="http://schemas.microsoft.com/office/powerpoint/2010/main" val="335552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AEFFFD4-9A19-CE47-A2A2-4463201819A9}"/>
              </a:ext>
            </a:extLst>
          </p:cNvPr>
          <p:cNvPicPr>
            <a:picLocks noChangeAspect="1"/>
          </p:cNvPicPr>
          <p:nvPr/>
        </p:nvPicPr>
        <p:blipFill>
          <a:blip r:embed="rId3"/>
          <a:stretch>
            <a:fillRect/>
          </a:stretch>
        </p:blipFill>
        <p:spPr>
          <a:xfrm>
            <a:off x="605366" y="268693"/>
            <a:ext cx="5181655" cy="3157737"/>
          </a:xfrm>
          <a:prstGeom prst="rect">
            <a:avLst/>
          </a:prstGeom>
        </p:spPr>
      </p:pic>
      <p:pic>
        <p:nvPicPr>
          <p:cNvPr id="17" name="Picture 16">
            <a:extLst>
              <a:ext uri="{FF2B5EF4-FFF2-40B4-BE49-F238E27FC236}">
                <a16:creationId xmlns:a16="http://schemas.microsoft.com/office/drawing/2014/main" id="{97A7C2F7-5B5A-9849-ADC9-9FACF341CCBB}"/>
              </a:ext>
            </a:extLst>
          </p:cNvPr>
          <p:cNvPicPr>
            <a:picLocks noChangeAspect="1"/>
          </p:cNvPicPr>
          <p:nvPr/>
        </p:nvPicPr>
        <p:blipFill>
          <a:blip r:embed="rId4"/>
          <a:stretch>
            <a:fillRect/>
          </a:stretch>
        </p:blipFill>
        <p:spPr>
          <a:xfrm>
            <a:off x="673019" y="3578655"/>
            <a:ext cx="5046351" cy="3075282"/>
          </a:xfrm>
          <a:prstGeom prst="rect">
            <a:avLst/>
          </a:prstGeom>
        </p:spPr>
      </p:pic>
      <p:sp>
        <p:nvSpPr>
          <p:cNvPr id="9" name="TextBox 8">
            <a:extLst>
              <a:ext uri="{FF2B5EF4-FFF2-40B4-BE49-F238E27FC236}">
                <a16:creationId xmlns:a16="http://schemas.microsoft.com/office/drawing/2014/main" id="{477F5350-D927-0A48-B112-7775F5F9E69E}"/>
              </a:ext>
            </a:extLst>
          </p:cNvPr>
          <p:cNvSpPr txBox="1"/>
          <p:nvPr/>
        </p:nvSpPr>
        <p:spPr>
          <a:xfrm>
            <a:off x="3845697" y="6503896"/>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nvGrpSpPr>
          <p:cNvPr id="4" name="Group 3">
            <a:extLst>
              <a:ext uri="{FF2B5EF4-FFF2-40B4-BE49-F238E27FC236}">
                <a16:creationId xmlns:a16="http://schemas.microsoft.com/office/drawing/2014/main" id="{1642A9E1-A80A-3040-8CD7-F587D0563435}"/>
              </a:ext>
            </a:extLst>
          </p:cNvPr>
          <p:cNvGrpSpPr/>
          <p:nvPr/>
        </p:nvGrpSpPr>
        <p:grpSpPr>
          <a:xfrm>
            <a:off x="492515" y="285763"/>
            <a:ext cx="5848631" cy="3176644"/>
            <a:chOff x="-42004" y="258448"/>
            <a:chExt cx="5848631" cy="3176644"/>
          </a:xfrm>
        </p:grpSpPr>
        <p:grpSp>
          <p:nvGrpSpPr>
            <p:cNvPr id="2" name="Group 1">
              <a:extLst>
                <a:ext uri="{FF2B5EF4-FFF2-40B4-BE49-F238E27FC236}">
                  <a16:creationId xmlns:a16="http://schemas.microsoft.com/office/drawing/2014/main" id="{69860A59-94C5-654C-96D7-D35F0970C52A}"/>
                </a:ext>
              </a:extLst>
            </p:cNvPr>
            <p:cNvGrpSpPr/>
            <p:nvPr/>
          </p:nvGrpSpPr>
          <p:grpSpPr>
            <a:xfrm>
              <a:off x="-42004" y="258448"/>
              <a:ext cx="5245074" cy="2280041"/>
              <a:chOff x="299517" y="314044"/>
              <a:chExt cx="5245074" cy="2280041"/>
            </a:xfrm>
          </p:grpSpPr>
          <p:sp>
            <p:nvSpPr>
              <p:cNvPr id="27" name="TextBox 26">
                <a:extLst>
                  <a:ext uri="{FF2B5EF4-FFF2-40B4-BE49-F238E27FC236}">
                    <a16:creationId xmlns:a16="http://schemas.microsoft.com/office/drawing/2014/main" id="{B4145232-D0EA-4F02-A8E1-C927D3586E63}"/>
                  </a:ext>
                </a:extLst>
              </p:cNvPr>
              <p:cNvSpPr txBox="1"/>
              <p:nvPr/>
            </p:nvSpPr>
            <p:spPr>
              <a:xfrm>
                <a:off x="1073943" y="314044"/>
                <a:ext cx="4470648" cy="365144"/>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sp>
            <p:nvSpPr>
              <p:cNvPr id="12" name="TextBox 11">
                <a:extLst>
                  <a:ext uri="{FF2B5EF4-FFF2-40B4-BE49-F238E27FC236}">
                    <a16:creationId xmlns:a16="http://schemas.microsoft.com/office/drawing/2014/main" id="{D4A55911-02D3-8E48-9A0D-7A0C6C17CC52}"/>
                  </a:ext>
                </a:extLst>
              </p:cNvPr>
              <p:cNvSpPr txBox="1"/>
              <p:nvPr/>
            </p:nvSpPr>
            <p:spPr>
              <a:xfrm rot="16200000">
                <a:off x="-508049" y="1509520"/>
                <a:ext cx="1892131" cy="276999"/>
              </a:xfrm>
              <a:prstGeom prst="rect">
                <a:avLst/>
              </a:prstGeom>
              <a:solidFill>
                <a:schemeClr val="bg1"/>
              </a:solidFill>
            </p:spPr>
            <p:txBody>
              <a:bodyPr wrap="square" rtlCol="0">
                <a:spAutoFit/>
              </a:bodyPr>
              <a:lstStyle/>
              <a:p>
                <a:r>
                  <a:rPr lang="en-US" sz="1200" b="1" dirty="0">
                    <a:latin typeface="Avenir Heavy"/>
                  </a:rPr>
                  <a:t>Percentage Gambled</a:t>
                </a:r>
              </a:p>
            </p:txBody>
          </p:sp>
        </p:grpSp>
        <p:sp>
          <p:nvSpPr>
            <p:cNvPr id="10" name="TextBox 9">
              <a:extLst>
                <a:ext uri="{FF2B5EF4-FFF2-40B4-BE49-F238E27FC236}">
                  <a16:creationId xmlns:a16="http://schemas.microsoft.com/office/drawing/2014/main" id="{B3A5E8D3-F6EF-C949-949D-4D675F12A63D}"/>
                </a:ext>
              </a:extLst>
            </p:cNvPr>
            <p:cNvSpPr txBox="1"/>
            <p:nvPr/>
          </p:nvSpPr>
          <p:spPr>
            <a:xfrm>
              <a:off x="1884767" y="3158093"/>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grpSp>
        <p:nvGrpSpPr>
          <p:cNvPr id="15" name="Group 14">
            <a:extLst>
              <a:ext uri="{FF2B5EF4-FFF2-40B4-BE49-F238E27FC236}">
                <a16:creationId xmlns:a16="http://schemas.microsoft.com/office/drawing/2014/main" id="{130F1960-507B-7641-9010-0F890DDB17DE}"/>
              </a:ext>
            </a:extLst>
          </p:cNvPr>
          <p:cNvGrpSpPr/>
          <p:nvPr/>
        </p:nvGrpSpPr>
        <p:grpSpPr>
          <a:xfrm>
            <a:off x="492515" y="3578655"/>
            <a:ext cx="5848631" cy="3130286"/>
            <a:chOff x="492515" y="3578655"/>
            <a:chExt cx="5848631" cy="3130286"/>
          </a:xfrm>
        </p:grpSpPr>
        <p:grpSp>
          <p:nvGrpSpPr>
            <p:cNvPr id="3" name="Group 2">
              <a:extLst>
                <a:ext uri="{FF2B5EF4-FFF2-40B4-BE49-F238E27FC236}">
                  <a16:creationId xmlns:a16="http://schemas.microsoft.com/office/drawing/2014/main" id="{0456F5C1-F204-D54A-8D3B-02BF1882ACC7}"/>
                </a:ext>
              </a:extLst>
            </p:cNvPr>
            <p:cNvGrpSpPr/>
            <p:nvPr/>
          </p:nvGrpSpPr>
          <p:grpSpPr>
            <a:xfrm>
              <a:off x="492515" y="3578655"/>
              <a:ext cx="5177761" cy="2220922"/>
              <a:chOff x="2172995" y="3625871"/>
              <a:chExt cx="5177761" cy="2220922"/>
            </a:xfrm>
          </p:grpSpPr>
          <p:sp>
            <p:nvSpPr>
              <p:cNvPr id="24" name="TextBox 23">
                <a:extLst>
                  <a:ext uri="{FF2B5EF4-FFF2-40B4-BE49-F238E27FC236}">
                    <a16:creationId xmlns:a16="http://schemas.microsoft.com/office/drawing/2014/main" id="{3C8EBE60-E23B-4669-A9F7-7D3CF327D90A}"/>
                  </a:ext>
                </a:extLst>
              </p:cNvPr>
              <p:cNvSpPr txBox="1"/>
              <p:nvPr/>
            </p:nvSpPr>
            <p:spPr>
              <a:xfrm>
                <a:off x="3014734" y="3625871"/>
                <a:ext cx="4336022" cy="307777"/>
              </a:xfrm>
              <a:prstGeom prst="rect">
                <a:avLst/>
              </a:prstGeom>
              <a:solidFill>
                <a:schemeClr val="bg1"/>
              </a:solidFill>
            </p:spPr>
            <p:txBody>
              <a:bodyPr wrap="square" rtlCol="0">
                <a:spAutoFit/>
              </a:bodyPr>
              <a:lstStyle/>
              <a:p>
                <a:r>
                  <a:rPr lang="en-US" sz="1400" b="1" dirty="0">
                    <a:latin typeface="Avenir Heavy"/>
                  </a:rPr>
                  <a:t>Reaction Time vs. gamble interruption time</a:t>
                </a:r>
              </a:p>
            </p:txBody>
          </p:sp>
          <p:sp>
            <p:nvSpPr>
              <p:cNvPr id="11" name="TextBox 10">
                <a:extLst>
                  <a:ext uri="{FF2B5EF4-FFF2-40B4-BE49-F238E27FC236}">
                    <a16:creationId xmlns:a16="http://schemas.microsoft.com/office/drawing/2014/main" id="{C8F3E845-B16C-7B4E-A686-F89E4CBDB254}"/>
                  </a:ext>
                </a:extLst>
              </p:cNvPr>
              <p:cNvSpPr txBox="1"/>
              <p:nvPr/>
            </p:nvSpPr>
            <p:spPr>
              <a:xfrm rot="16200000">
                <a:off x="1398333" y="4795131"/>
                <a:ext cx="1826324" cy="276999"/>
              </a:xfrm>
              <a:prstGeom prst="rect">
                <a:avLst/>
              </a:prstGeom>
              <a:solidFill>
                <a:schemeClr val="bg1"/>
              </a:solidFill>
            </p:spPr>
            <p:txBody>
              <a:bodyPr wrap="square" rtlCol="0">
                <a:spAutoFit/>
              </a:bodyPr>
              <a:lstStyle/>
              <a:p>
                <a:r>
                  <a:rPr lang="en-US" sz="1200" b="1" dirty="0">
                    <a:latin typeface="Avenir Heavy"/>
                  </a:rPr>
                  <a:t>Reaction Time (</a:t>
                </a:r>
                <a:r>
                  <a:rPr lang="en-US" sz="1200" b="1" dirty="0" err="1">
                    <a:latin typeface="Avenir Heavy"/>
                  </a:rPr>
                  <a:t>ms</a:t>
                </a:r>
                <a:r>
                  <a:rPr lang="en-US" sz="1200" b="1" dirty="0">
                    <a:latin typeface="Avenir Heavy"/>
                  </a:rPr>
                  <a:t>)</a:t>
                </a:r>
              </a:p>
            </p:txBody>
          </p:sp>
        </p:grpSp>
        <p:sp>
          <p:nvSpPr>
            <p:cNvPr id="16" name="TextBox 15">
              <a:extLst>
                <a:ext uri="{FF2B5EF4-FFF2-40B4-BE49-F238E27FC236}">
                  <a16:creationId xmlns:a16="http://schemas.microsoft.com/office/drawing/2014/main" id="{8D95DF22-A478-7B4D-9E78-B96792DEC362}"/>
                </a:ext>
              </a:extLst>
            </p:cNvPr>
            <p:cNvSpPr txBox="1"/>
            <p:nvPr/>
          </p:nvSpPr>
          <p:spPr>
            <a:xfrm>
              <a:off x="2419286" y="6431942"/>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grpSp>
        <p:nvGrpSpPr>
          <p:cNvPr id="13" name="Group 12">
            <a:extLst>
              <a:ext uri="{FF2B5EF4-FFF2-40B4-BE49-F238E27FC236}">
                <a16:creationId xmlns:a16="http://schemas.microsoft.com/office/drawing/2014/main" id="{10A48F94-73DC-354E-8A2B-D15B6F576580}"/>
              </a:ext>
            </a:extLst>
          </p:cNvPr>
          <p:cNvGrpSpPr/>
          <p:nvPr/>
        </p:nvGrpSpPr>
        <p:grpSpPr>
          <a:xfrm>
            <a:off x="6805845" y="673673"/>
            <a:ext cx="4548248" cy="5125904"/>
            <a:chOff x="7369515" y="1322850"/>
            <a:chExt cx="4548248" cy="5125904"/>
          </a:xfrm>
        </p:grpSpPr>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5"/>
            <a:stretch>
              <a:fillRect/>
            </a:stretch>
          </p:blipFill>
          <p:spPr>
            <a:xfrm>
              <a:off x="7418607" y="1322850"/>
              <a:ext cx="4499156" cy="5125904"/>
            </a:xfrm>
            <a:prstGeom prst="rect">
              <a:avLst/>
            </a:prstGeom>
          </p:spPr>
        </p:pic>
        <p:grpSp>
          <p:nvGrpSpPr>
            <p:cNvPr id="7" name="Group 6">
              <a:extLst>
                <a:ext uri="{FF2B5EF4-FFF2-40B4-BE49-F238E27FC236}">
                  <a16:creationId xmlns:a16="http://schemas.microsoft.com/office/drawing/2014/main" id="{CE333953-E740-4C42-BAE2-F9667774424D}"/>
                </a:ext>
              </a:extLst>
            </p:cNvPr>
            <p:cNvGrpSpPr/>
            <p:nvPr/>
          </p:nvGrpSpPr>
          <p:grpSpPr>
            <a:xfrm>
              <a:off x="7369515" y="1443401"/>
              <a:ext cx="4457914" cy="4948535"/>
              <a:chOff x="7790020" y="1248463"/>
              <a:chExt cx="4097439" cy="4548387"/>
            </a:xfrm>
          </p:grpSpPr>
          <p:sp>
            <p:nvSpPr>
              <p:cNvPr id="19" name="TextBox 18">
                <a:extLst>
                  <a:ext uri="{FF2B5EF4-FFF2-40B4-BE49-F238E27FC236}">
                    <a16:creationId xmlns:a16="http://schemas.microsoft.com/office/drawing/2014/main" id="{C72B9BCD-492D-EA44-A8AF-6CA8CA23BCA0}"/>
                  </a:ext>
                </a:extLst>
              </p:cNvPr>
              <p:cNvSpPr txBox="1"/>
              <p:nvPr/>
            </p:nvSpPr>
            <p:spPr>
              <a:xfrm>
                <a:off x="8385456" y="1248463"/>
                <a:ext cx="3462999" cy="307777"/>
              </a:xfrm>
              <a:prstGeom prst="rect">
                <a:avLst/>
              </a:prstGeom>
              <a:solidFill>
                <a:schemeClr val="bg1"/>
              </a:solidFill>
            </p:spPr>
            <p:txBody>
              <a:bodyPr wrap="none" rtlCol="0">
                <a:spAutoFit/>
              </a:bodyPr>
              <a:lstStyle/>
              <a:p>
                <a:r>
                  <a:rPr lang="en-US" sz="1400" b="1" dirty="0">
                    <a:latin typeface="Avenir Heavy"/>
                  </a:rPr>
                  <a:t>Individual Gamble Slopes vs. RT Slopes</a:t>
                </a:r>
              </a:p>
            </p:txBody>
          </p:sp>
          <p:sp>
            <p:nvSpPr>
              <p:cNvPr id="20" name="TextBox 19">
                <a:extLst>
                  <a:ext uri="{FF2B5EF4-FFF2-40B4-BE49-F238E27FC236}">
                    <a16:creationId xmlns:a16="http://schemas.microsoft.com/office/drawing/2014/main" id="{99080082-77B1-3B42-AA1A-4F04A2D251F8}"/>
                  </a:ext>
                </a:extLst>
              </p:cNvPr>
              <p:cNvSpPr txBox="1"/>
              <p:nvPr/>
            </p:nvSpPr>
            <p:spPr>
              <a:xfrm rot="16200000">
                <a:off x="6530605" y="3266639"/>
                <a:ext cx="2826608" cy="307777"/>
              </a:xfrm>
              <a:prstGeom prst="rect">
                <a:avLst/>
              </a:prstGeom>
              <a:solidFill>
                <a:schemeClr val="bg1"/>
              </a:solidFill>
            </p:spPr>
            <p:txBody>
              <a:bodyPr wrap="none" rtlCol="0">
                <a:spAutoFit/>
              </a:bodyPr>
              <a:lstStyle/>
              <a:p>
                <a:r>
                  <a:rPr lang="en-US" sz="1400" b="1" dirty="0">
                    <a:latin typeface="Avenir Heavy"/>
                  </a:rPr>
                  <a:t>Individual RT slope (</a:t>
                </a:r>
                <a:r>
                  <a:rPr lang="en-US" sz="1400" b="1" dirty="0" err="1">
                    <a:latin typeface="Avenir Heavy"/>
                  </a:rPr>
                  <a:t>ms</a:t>
                </a:r>
                <a:r>
                  <a:rPr lang="en-US" sz="1400" b="1" dirty="0">
                    <a:latin typeface="Avenir Heavy"/>
                  </a:rPr>
                  <a:t>/second)</a:t>
                </a:r>
              </a:p>
            </p:txBody>
          </p:sp>
          <p:sp>
            <p:nvSpPr>
              <p:cNvPr id="21" name="TextBox 20">
                <a:extLst>
                  <a:ext uri="{FF2B5EF4-FFF2-40B4-BE49-F238E27FC236}">
                    <a16:creationId xmlns:a16="http://schemas.microsoft.com/office/drawing/2014/main" id="{DAEA4552-ADA8-D246-BCD4-9F58BAE485EE}"/>
                  </a:ext>
                </a:extLst>
              </p:cNvPr>
              <p:cNvSpPr txBox="1"/>
              <p:nvPr/>
            </p:nvSpPr>
            <p:spPr>
              <a:xfrm>
                <a:off x="8346451" y="5513960"/>
                <a:ext cx="3541008" cy="282890"/>
              </a:xfrm>
              <a:prstGeom prst="rect">
                <a:avLst/>
              </a:prstGeom>
              <a:solidFill>
                <a:schemeClr val="bg1"/>
              </a:solidFill>
            </p:spPr>
            <p:txBody>
              <a:bodyPr wrap="none" rtlCol="0">
                <a:spAutoFit/>
              </a:bodyPr>
              <a:lstStyle/>
              <a:p>
                <a:r>
                  <a:rPr lang="en-US" sz="1400" b="1" dirty="0">
                    <a:latin typeface="Avenir Heavy"/>
                  </a:rPr>
                  <a:t>Individual Gamble slope (% change/second)</a:t>
                </a:r>
              </a:p>
            </p:txBody>
          </p:sp>
        </p:grpSp>
      </p:grpSp>
    </p:spTree>
    <p:extLst>
      <p:ext uri="{BB962C8B-B14F-4D97-AF65-F5344CB8AC3E}">
        <p14:creationId xmlns:p14="http://schemas.microsoft.com/office/powerpoint/2010/main" val="276496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B12774-B0BF-4A0C-A380-EB839BA60C58}"/>
              </a:ext>
            </a:extLst>
          </p:cNvPr>
          <p:cNvSpPr>
            <a:spLocks noGrp="1"/>
          </p:cNvSpPr>
          <p:nvPr>
            <p:ph type="title"/>
          </p:nvPr>
        </p:nvSpPr>
        <p:spPr>
          <a:xfrm>
            <a:off x="1126354" y="-183088"/>
            <a:ext cx="9939291" cy="1252915"/>
          </a:xfrm>
        </p:spPr>
        <p:txBody>
          <a:bodyPr>
            <a:normAutofit/>
          </a:bodyPr>
          <a:lstStyle/>
          <a:p>
            <a:pPr algn="ctr"/>
            <a:r>
              <a:rPr lang="en-US" sz="4000" dirty="0"/>
              <a:t>Results are inconsistent across experiments</a:t>
            </a:r>
          </a:p>
        </p:txBody>
      </p:sp>
      <p:grpSp>
        <p:nvGrpSpPr>
          <p:cNvPr id="28" name="Group 27">
            <a:extLst>
              <a:ext uri="{FF2B5EF4-FFF2-40B4-BE49-F238E27FC236}">
                <a16:creationId xmlns:a16="http://schemas.microsoft.com/office/drawing/2014/main" id="{38E7C786-2CF9-AD46-AC24-EE2D3D787AA7}"/>
              </a:ext>
            </a:extLst>
          </p:cNvPr>
          <p:cNvGrpSpPr/>
          <p:nvPr/>
        </p:nvGrpSpPr>
        <p:grpSpPr>
          <a:xfrm>
            <a:off x="84176" y="1069827"/>
            <a:ext cx="5667043" cy="3244090"/>
            <a:chOff x="333358" y="1069827"/>
            <a:chExt cx="5667043" cy="3244090"/>
          </a:xfrm>
        </p:grpSpPr>
        <p:grpSp>
          <p:nvGrpSpPr>
            <p:cNvPr id="9" name="Group 8">
              <a:extLst>
                <a:ext uri="{FF2B5EF4-FFF2-40B4-BE49-F238E27FC236}">
                  <a16:creationId xmlns:a16="http://schemas.microsoft.com/office/drawing/2014/main" id="{83F03F78-17E6-7E4C-B1FF-E7E3169ADA76}"/>
                </a:ext>
              </a:extLst>
            </p:cNvPr>
            <p:cNvGrpSpPr/>
            <p:nvPr/>
          </p:nvGrpSpPr>
          <p:grpSpPr>
            <a:xfrm>
              <a:off x="333358" y="1069827"/>
              <a:ext cx="5667043" cy="3244090"/>
              <a:chOff x="114051" y="1131007"/>
              <a:chExt cx="5667043" cy="3244090"/>
            </a:xfrm>
          </p:grpSpPr>
          <p:pic>
            <p:nvPicPr>
              <p:cNvPr id="8" name="Picture 7">
                <a:extLst>
                  <a:ext uri="{FF2B5EF4-FFF2-40B4-BE49-F238E27FC236}">
                    <a16:creationId xmlns:a16="http://schemas.microsoft.com/office/drawing/2014/main" id="{A447360F-D260-7141-A049-83A968CC8E73}"/>
                  </a:ext>
                </a:extLst>
              </p:cNvPr>
              <p:cNvPicPr>
                <a:picLocks noChangeAspect="1"/>
              </p:cNvPicPr>
              <p:nvPr/>
            </p:nvPicPr>
            <p:blipFill>
              <a:blip r:embed="rId3"/>
              <a:stretch>
                <a:fillRect/>
              </a:stretch>
            </p:blipFill>
            <p:spPr>
              <a:xfrm>
                <a:off x="385312" y="1131007"/>
                <a:ext cx="5395782" cy="3244090"/>
              </a:xfrm>
              <a:prstGeom prst="rect">
                <a:avLst/>
              </a:prstGeom>
            </p:spPr>
          </p:pic>
          <p:sp>
            <p:nvSpPr>
              <p:cNvPr id="13" name="TextBox 12">
                <a:extLst>
                  <a:ext uri="{FF2B5EF4-FFF2-40B4-BE49-F238E27FC236}">
                    <a16:creationId xmlns:a16="http://schemas.microsoft.com/office/drawing/2014/main" id="{5912B92F-5784-AF4B-9B8F-A3DB5F372372}"/>
                  </a:ext>
                </a:extLst>
              </p:cNvPr>
              <p:cNvSpPr txBox="1"/>
              <p:nvPr/>
            </p:nvSpPr>
            <p:spPr>
              <a:xfrm rot="16200000">
                <a:off x="-601182" y="2401706"/>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Gamble Ramp</a:t>
                </a:r>
              </a:p>
            </p:txBody>
          </p:sp>
        </p:grpSp>
        <p:cxnSp>
          <p:nvCxnSpPr>
            <p:cNvPr id="14" name="Straight Connector 13">
              <a:extLst>
                <a:ext uri="{FF2B5EF4-FFF2-40B4-BE49-F238E27FC236}">
                  <a16:creationId xmlns:a16="http://schemas.microsoft.com/office/drawing/2014/main" id="{F36B64C7-DC9D-DE40-B7AB-C147BCB1136B}"/>
                </a:ext>
              </a:extLst>
            </p:cNvPr>
            <p:cNvCxnSpPr>
              <a:cxnSpLocks/>
            </p:cNvCxnSpPr>
            <p:nvPr/>
          </p:nvCxnSpPr>
          <p:spPr>
            <a:xfrm>
              <a:off x="1653448" y="1515649"/>
              <a:ext cx="538607" cy="68893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EF688C-2E9C-0849-B8FC-C7963E251473}"/>
                </a:ext>
              </a:extLst>
            </p:cNvPr>
            <p:cNvCxnSpPr>
              <a:cxnSpLocks/>
            </p:cNvCxnSpPr>
            <p:nvPr/>
          </p:nvCxnSpPr>
          <p:spPr>
            <a:xfrm flipH="1">
              <a:off x="2192054" y="1515649"/>
              <a:ext cx="513568" cy="688932"/>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1A48AE1E-58EB-C448-9CC7-EA1715231B6A}"/>
              </a:ext>
            </a:extLst>
          </p:cNvPr>
          <p:cNvGrpSpPr/>
          <p:nvPr/>
        </p:nvGrpSpPr>
        <p:grpSpPr>
          <a:xfrm>
            <a:off x="40325" y="3517513"/>
            <a:ext cx="6023368" cy="3430388"/>
            <a:chOff x="40325" y="3517513"/>
            <a:chExt cx="6023368" cy="3430388"/>
          </a:xfrm>
        </p:grpSpPr>
        <p:grpSp>
          <p:nvGrpSpPr>
            <p:cNvPr id="37" name="Group 36">
              <a:extLst>
                <a:ext uri="{FF2B5EF4-FFF2-40B4-BE49-F238E27FC236}">
                  <a16:creationId xmlns:a16="http://schemas.microsoft.com/office/drawing/2014/main" id="{5BA5EC15-DDA3-AE43-8BD3-EA97ADF340CB}"/>
                </a:ext>
              </a:extLst>
            </p:cNvPr>
            <p:cNvGrpSpPr/>
            <p:nvPr/>
          </p:nvGrpSpPr>
          <p:grpSpPr>
            <a:xfrm>
              <a:off x="40325" y="3517513"/>
              <a:ext cx="6023368" cy="3430388"/>
              <a:chOff x="40325" y="3517513"/>
              <a:chExt cx="6023368" cy="3430388"/>
            </a:xfrm>
          </p:grpSpPr>
          <p:pic>
            <p:nvPicPr>
              <p:cNvPr id="33" name="Picture 32">
                <a:extLst>
                  <a:ext uri="{FF2B5EF4-FFF2-40B4-BE49-F238E27FC236}">
                    <a16:creationId xmlns:a16="http://schemas.microsoft.com/office/drawing/2014/main" id="{4277D871-4308-C24D-BAD9-6EE75E2978A6}"/>
                  </a:ext>
                </a:extLst>
              </p:cNvPr>
              <p:cNvPicPr>
                <a:picLocks noChangeAspect="1"/>
              </p:cNvPicPr>
              <p:nvPr/>
            </p:nvPicPr>
            <p:blipFill>
              <a:blip r:embed="rId4"/>
              <a:stretch>
                <a:fillRect/>
              </a:stretch>
            </p:blipFill>
            <p:spPr>
              <a:xfrm>
                <a:off x="358048" y="3517513"/>
                <a:ext cx="5705645" cy="3430388"/>
              </a:xfrm>
              <a:prstGeom prst="rect">
                <a:avLst/>
              </a:prstGeom>
            </p:spPr>
          </p:pic>
          <p:sp>
            <p:nvSpPr>
              <p:cNvPr id="34" name="TextBox 33">
                <a:extLst>
                  <a:ext uri="{FF2B5EF4-FFF2-40B4-BE49-F238E27FC236}">
                    <a16:creationId xmlns:a16="http://schemas.microsoft.com/office/drawing/2014/main" id="{32CAEF8F-A78C-1046-979A-70E30FD4E914}"/>
                  </a:ext>
                </a:extLst>
              </p:cNvPr>
              <p:cNvSpPr txBox="1"/>
              <p:nvPr/>
            </p:nvSpPr>
            <p:spPr>
              <a:xfrm rot="16200000">
                <a:off x="-964549" y="4928190"/>
                <a:ext cx="2471414" cy="461665"/>
              </a:xfrm>
              <a:prstGeom prst="rect">
                <a:avLst/>
              </a:prstGeom>
              <a:solidFill>
                <a:schemeClr val="bg1"/>
              </a:solidFill>
            </p:spPr>
            <p:txBody>
              <a:bodyPr wrap="square" rtlCol="0">
                <a:spAutoFit/>
              </a:bodyPr>
              <a:lstStyle/>
              <a:p>
                <a:pPr algn="ctr"/>
                <a:r>
                  <a:rPr lang="en-US" sz="1200" b="1" dirty="0">
                    <a:latin typeface="Avenir Heavy"/>
                  </a:rPr>
                  <a:t>Slope Coefficient (</a:t>
                </a:r>
                <a:r>
                  <a:rPr lang="en-US" sz="1200" b="1" dirty="0" err="1">
                    <a:latin typeface="Avenir Heavy"/>
                  </a:rPr>
                  <a:t>ms</a:t>
                </a:r>
                <a:r>
                  <a:rPr lang="en-US" sz="1200" b="1" dirty="0">
                    <a:latin typeface="Avenir Heavy"/>
                  </a:rPr>
                  <a:t> change/interruption sec)</a:t>
                </a:r>
              </a:p>
            </p:txBody>
          </p:sp>
        </p:grpSp>
        <p:sp>
          <p:nvSpPr>
            <p:cNvPr id="38" name="TextBox 37">
              <a:extLst>
                <a:ext uri="{FF2B5EF4-FFF2-40B4-BE49-F238E27FC236}">
                  <a16:creationId xmlns:a16="http://schemas.microsoft.com/office/drawing/2014/main" id="{FC4F3905-B1A2-E34E-93D4-0793E7F268A5}"/>
                </a:ext>
              </a:extLst>
            </p:cNvPr>
            <p:cNvSpPr txBox="1"/>
            <p:nvPr/>
          </p:nvSpPr>
          <p:spPr>
            <a:xfrm>
              <a:off x="1817621" y="3917675"/>
              <a:ext cx="2471414" cy="276999"/>
            </a:xfrm>
            <a:prstGeom prst="rect">
              <a:avLst/>
            </a:prstGeom>
            <a:solidFill>
              <a:schemeClr val="bg1"/>
            </a:solidFill>
          </p:spPr>
          <p:txBody>
            <a:bodyPr wrap="square" rtlCol="0">
              <a:spAutoFit/>
            </a:bodyPr>
            <a:lstStyle/>
            <a:p>
              <a:pPr algn="ctr"/>
              <a:r>
                <a:rPr lang="en-US" sz="1200" b="1" dirty="0">
                  <a:latin typeface="Avenir Heavy"/>
                </a:rPr>
                <a:t>Slope Coefficient of RT</a:t>
              </a:r>
            </a:p>
          </p:txBody>
        </p:sp>
      </p:grpSp>
      <p:grpSp>
        <p:nvGrpSpPr>
          <p:cNvPr id="43" name="Group 42">
            <a:extLst>
              <a:ext uri="{FF2B5EF4-FFF2-40B4-BE49-F238E27FC236}">
                <a16:creationId xmlns:a16="http://schemas.microsoft.com/office/drawing/2014/main" id="{6B86D180-AFC0-8549-9990-EF7FA74AB270}"/>
              </a:ext>
            </a:extLst>
          </p:cNvPr>
          <p:cNvGrpSpPr/>
          <p:nvPr/>
        </p:nvGrpSpPr>
        <p:grpSpPr>
          <a:xfrm>
            <a:off x="5955938" y="1060116"/>
            <a:ext cx="5708525" cy="3244089"/>
            <a:chOff x="5955938" y="1060116"/>
            <a:chExt cx="5708525" cy="3244089"/>
          </a:xfrm>
        </p:grpSpPr>
        <p:grpSp>
          <p:nvGrpSpPr>
            <p:cNvPr id="36" name="Group 35">
              <a:extLst>
                <a:ext uri="{FF2B5EF4-FFF2-40B4-BE49-F238E27FC236}">
                  <a16:creationId xmlns:a16="http://schemas.microsoft.com/office/drawing/2014/main" id="{177C4C80-2EC7-F040-A7FF-6878590CC7AA}"/>
                </a:ext>
              </a:extLst>
            </p:cNvPr>
            <p:cNvGrpSpPr/>
            <p:nvPr/>
          </p:nvGrpSpPr>
          <p:grpSpPr>
            <a:xfrm>
              <a:off x="5955938" y="1060116"/>
              <a:ext cx="5708525" cy="3244089"/>
              <a:chOff x="5955938" y="1060116"/>
              <a:chExt cx="5708525" cy="3244089"/>
            </a:xfrm>
          </p:grpSpPr>
          <p:pic>
            <p:nvPicPr>
              <p:cNvPr id="31" name="Picture 30">
                <a:extLst>
                  <a:ext uri="{FF2B5EF4-FFF2-40B4-BE49-F238E27FC236}">
                    <a16:creationId xmlns:a16="http://schemas.microsoft.com/office/drawing/2014/main" id="{FF2ACDD4-677F-FC46-AEA6-F25B590FCCAF}"/>
                  </a:ext>
                </a:extLst>
              </p:cNvPr>
              <p:cNvPicPr>
                <a:picLocks noChangeAspect="1"/>
              </p:cNvPicPr>
              <p:nvPr/>
            </p:nvPicPr>
            <p:blipFill>
              <a:blip r:embed="rId5"/>
              <a:stretch>
                <a:fillRect/>
              </a:stretch>
            </p:blipFill>
            <p:spPr>
              <a:xfrm>
                <a:off x="6268682" y="1060116"/>
                <a:ext cx="5395781" cy="3244089"/>
              </a:xfrm>
              <a:prstGeom prst="rect">
                <a:avLst/>
              </a:prstGeom>
            </p:spPr>
          </p:pic>
          <p:sp>
            <p:nvSpPr>
              <p:cNvPr id="32" name="TextBox 31">
                <a:extLst>
                  <a:ext uri="{FF2B5EF4-FFF2-40B4-BE49-F238E27FC236}">
                    <a16:creationId xmlns:a16="http://schemas.microsoft.com/office/drawing/2014/main" id="{BD064A01-015C-F847-BFDD-02E4A1BD2B25}"/>
                  </a:ext>
                </a:extLst>
              </p:cNvPr>
              <p:cNvSpPr txBox="1"/>
              <p:nvPr/>
            </p:nvSpPr>
            <p:spPr>
              <a:xfrm rot="16200000">
                <a:off x="5240705" y="2280022"/>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Value</a:t>
                </a:r>
              </a:p>
            </p:txBody>
          </p:sp>
        </p:grpSp>
        <p:sp>
          <p:nvSpPr>
            <p:cNvPr id="40" name="TextBox 39">
              <a:extLst>
                <a:ext uri="{FF2B5EF4-FFF2-40B4-BE49-F238E27FC236}">
                  <a16:creationId xmlns:a16="http://schemas.microsoft.com/office/drawing/2014/main" id="{1B985C7A-3643-F043-B7B6-B5A70BE564BC}"/>
                </a:ext>
              </a:extLst>
            </p:cNvPr>
            <p:cNvSpPr txBox="1"/>
            <p:nvPr/>
          </p:nvSpPr>
          <p:spPr>
            <a:xfrm>
              <a:off x="8060334" y="1086475"/>
              <a:ext cx="2723583" cy="461665"/>
            </a:xfrm>
            <a:prstGeom prst="rect">
              <a:avLst/>
            </a:prstGeom>
            <a:solidFill>
              <a:schemeClr val="bg1"/>
            </a:solidFill>
          </p:spPr>
          <p:txBody>
            <a:bodyPr wrap="square" rtlCol="0">
              <a:spAutoFit/>
            </a:bodyPr>
            <a:lstStyle/>
            <a:p>
              <a:pPr algn="ctr"/>
              <a:r>
                <a:rPr lang="en-US" sz="1200" b="1" dirty="0">
                  <a:latin typeface="Avenir Heavy"/>
                </a:rPr>
                <a:t>Effect of Value on Gamble Propensity</a:t>
              </a:r>
            </a:p>
          </p:txBody>
        </p:sp>
      </p:grpSp>
      <p:grpSp>
        <p:nvGrpSpPr>
          <p:cNvPr id="45" name="Group 44">
            <a:extLst>
              <a:ext uri="{FF2B5EF4-FFF2-40B4-BE49-F238E27FC236}">
                <a16:creationId xmlns:a16="http://schemas.microsoft.com/office/drawing/2014/main" id="{19A8F0D7-6E53-1A49-8FE1-E07D7A1A7FA2}"/>
              </a:ext>
            </a:extLst>
          </p:cNvPr>
          <p:cNvGrpSpPr/>
          <p:nvPr/>
        </p:nvGrpSpPr>
        <p:grpSpPr>
          <a:xfrm>
            <a:off x="5993415" y="3677012"/>
            <a:ext cx="6262751" cy="3618469"/>
            <a:chOff x="5993415" y="3677012"/>
            <a:chExt cx="6262751" cy="3618469"/>
          </a:xfrm>
        </p:grpSpPr>
        <p:grpSp>
          <p:nvGrpSpPr>
            <p:cNvPr id="35" name="Group 34">
              <a:extLst>
                <a:ext uri="{FF2B5EF4-FFF2-40B4-BE49-F238E27FC236}">
                  <a16:creationId xmlns:a16="http://schemas.microsoft.com/office/drawing/2014/main" id="{2746837A-F46C-964A-BBC6-D498039EBE0F}"/>
                </a:ext>
              </a:extLst>
            </p:cNvPr>
            <p:cNvGrpSpPr/>
            <p:nvPr/>
          </p:nvGrpSpPr>
          <p:grpSpPr>
            <a:xfrm>
              <a:off x="5993415" y="3677012"/>
              <a:ext cx="6262751" cy="3618469"/>
              <a:chOff x="5853977" y="3739642"/>
              <a:chExt cx="6262751" cy="3618469"/>
            </a:xfrm>
          </p:grpSpPr>
          <p:pic>
            <p:nvPicPr>
              <p:cNvPr id="29" name="Picture 28">
                <a:extLst>
                  <a:ext uri="{FF2B5EF4-FFF2-40B4-BE49-F238E27FC236}">
                    <a16:creationId xmlns:a16="http://schemas.microsoft.com/office/drawing/2014/main" id="{3C09E4F9-6D6E-C141-867A-A3300EFCB847}"/>
                  </a:ext>
                </a:extLst>
              </p:cNvPr>
              <p:cNvPicPr>
                <a:picLocks noChangeAspect="1"/>
              </p:cNvPicPr>
              <p:nvPr/>
            </p:nvPicPr>
            <p:blipFill>
              <a:blip r:embed="rId6"/>
              <a:stretch>
                <a:fillRect/>
              </a:stretch>
            </p:blipFill>
            <p:spPr>
              <a:xfrm>
                <a:off x="6098254" y="3739642"/>
                <a:ext cx="6018474" cy="3618469"/>
              </a:xfrm>
              <a:prstGeom prst="rect">
                <a:avLst/>
              </a:prstGeom>
            </p:spPr>
          </p:pic>
          <p:sp>
            <p:nvSpPr>
              <p:cNvPr id="30" name="TextBox 29">
                <a:extLst>
                  <a:ext uri="{FF2B5EF4-FFF2-40B4-BE49-F238E27FC236}">
                    <a16:creationId xmlns:a16="http://schemas.microsoft.com/office/drawing/2014/main" id="{FEB4303A-053C-CF48-AAB5-524508A840CD}"/>
                  </a:ext>
                </a:extLst>
              </p:cNvPr>
              <p:cNvSpPr txBox="1"/>
              <p:nvPr/>
            </p:nvSpPr>
            <p:spPr>
              <a:xfrm rot="16200000">
                <a:off x="5138744" y="5217833"/>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Magnitude</a:t>
                </a:r>
              </a:p>
            </p:txBody>
          </p:sp>
        </p:grpSp>
        <p:sp>
          <p:nvSpPr>
            <p:cNvPr id="44" name="TextBox 43">
              <a:extLst>
                <a:ext uri="{FF2B5EF4-FFF2-40B4-BE49-F238E27FC236}">
                  <a16:creationId xmlns:a16="http://schemas.microsoft.com/office/drawing/2014/main" id="{7F39175D-E4F7-AB4B-85FC-653431A47920}"/>
                </a:ext>
              </a:extLst>
            </p:cNvPr>
            <p:cNvSpPr txBox="1"/>
            <p:nvPr/>
          </p:nvSpPr>
          <p:spPr>
            <a:xfrm>
              <a:off x="8060333" y="3852252"/>
              <a:ext cx="2723583" cy="461665"/>
            </a:xfrm>
            <a:prstGeom prst="rect">
              <a:avLst/>
            </a:prstGeom>
            <a:solidFill>
              <a:schemeClr val="bg1"/>
            </a:solidFill>
          </p:spPr>
          <p:txBody>
            <a:bodyPr wrap="square" rtlCol="0">
              <a:spAutoFit/>
            </a:bodyPr>
            <a:lstStyle/>
            <a:p>
              <a:pPr algn="ctr"/>
              <a:r>
                <a:rPr lang="en-US" sz="1200" b="1" dirty="0">
                  <a:latin typeface="Avenir Heavy"/>
                </a:rPr>
                <a:t>Effect of Magnitude on Gamble Propensity</a:t>
              </a:r>
            </a:p>
          </p:txBody>
        </p:sp>
      </p:grpSp>
      <p:pic>
        <p:nvPicPr>
          <p:cNvPr id="53" name="Picture 52">
            <a:extLst>
              <a:ext uri="{FF2B5EF4-FFF2-40B4-BE49-F238E27FC236}">
                <a16:creationId xmlns:a16="http://schemas.microsoft.com/office/drawing/2014/main" id="{A918A494-026D-B946-B3AD-9EE858D7C632}"/>
              </a:ext>
            </a:extLst>
          </p:cNvPr>
          <p:cNvPicPr>
            <a:picLocks noChangeAspect="1"/>
          </p:cNvPicPr>
          <p:nvPr/>
        </p:nvPicPr>
        <p:blipFill>
          <a:blip r:embed="rId7"/>
          <a:stretch>
            <a:fillRect/>
          </a:stretch>
        </p:blipFill>
        <p:spPr>
          <a:xfrm>
            <a:off x="1206516" y="611376"/>
            <a:ext cx="1472711" cy="897480"/>
          </a:xfrm>
          <a:prstGeom prst="rect">
            <a:avLst/>
          </a:prstGeom>
        </p:spPr>
      </p:pic>
    </p:spTree>
    <p:extLst>
      <p:ext uri="{BB962C8B-B14F-4D97-AF65-F5344CB8AC3E}">
        <p14:creationId xmlns:p14="http://schemas.microsoft.com/office/powerpoint/2010/main" val="7542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a:xfrm>
            <a:off x="838200" y="0"/>
            <a:ext cx="10515600" cy="1325563"/>
          </a:xfrm>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a:xfrm>
            <a:off x="838200" y="1562578"/>
            <a:ext cx="10515600" cy="4351338"/>
          </a:xfrm>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subthalamic nucleus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normAutofit/>
          </a:bodyPr>
          <a:lstStyle/>
          <a:p>
            <a:pPr algn="ctr"/>
            <a:r>
              <a:rPr lang="en-US" dirty="0"/>
              <a:t>STN DBS tends to increase impulsive choice and decrease RT</a:t>
            </a:r>
          </a:p>
        </p:txBody>
      </p:sp>
      <p:sp>
        <p:nvSpPr>
          <p:cNvPr id="12" name="Content Placeholder 2">
            <a:extLst>
              <a:ext uri="{FF2B5EF4-FFF2-40B4-BE49-F238E27FC236}">
                <a16:creationId xmlns:a16="http://schemas.microsoft.com/office/drawing/2014/main" id="{01520AA3-03C0-FD4C-8E74-EB63DDB06FD1}"/>
              </a:ext>
            </a:extLst>
          </p:cNvPr>
          <p:cNvSpPr txBox="1">
            <a:spLocks/>
          </p:cNvSpPr>
          <p:nvPr/>
        </p:nvSpPr>
        <p:spPr>
          <a:xfrm>
            <a:off x="474945" y="5988864"/>
            <a:ext cx="11717055" cy="100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15" name="Picture 14">
            <a:extLst>
              <a:ext uri="{FF2B5EF4-FFF2-40B4-BE49-F238E27FC236}">
                <a16:creationId xmlns:a16="http://schemas.microsoft.com/office/drawing/2014/main" id="{6021E264-9193-6045-B2E9-D74F118FB1D6}"/>
              </a:ext>
            </a:extLst>
          </p:cNvPr>
          <p:cNvPicPr>
            <a:picLocks noChangeAspect="1"/>
          </p:cNvPicPr>
          <p:nvPr/>
        </p:nvPicPr>
        <p:blipFill>
          <a:blip r:embed="rId3"/>
          <a:stretch>
            <a:fillRect/>
          </a:stretch>
        </p:blipFill>
        <p:spPr>
          <a:xfrm>
            <a:off x="343917" y="2105552"/>
            <a:ext cx="5752083" cy="2596073"/>
          </a:xfrm>
          <a:prstGeom prst="rect">
            <a:avLst/>
          </a:prstGeom>
        </p:spPr>
      </p:pic>
      <p:pic>
        <p:nvPicPr>
          <p:cNvPr id="17" name="Picture 16">
            <a:extLst>
              <a:ext uri="{FF2B5EF4-FFF2-40B4-BE49-F238E27FC236}">
                <a16:creationId xmlns:a16="http://schemas.microsoft.com/office/drawing/2014/main" id="{32387DFC-F37A-444B-AEF0-0B840B348B60}"/>
              </a:ext>
            </a:extLst>
          </p:cNvPr>
          <p:cNvPicPr>
            <a:picLocks noChangeAspect="1"/>
          </p:cNvPicPr>
          <p:nvPr/>
        </p:nvPicPr>
        <p:blipFill rotWithShape="1">
          <a:blip r:embed="rId4"/>
          <a:srcRect t="-16" r="50411" b="52989"/>
          <a:stretch/>
        </p:blipFill>
        <p:spPr>
          <a:xfrm>
            <a:off x="7323203" y="1826876"/>
            <a:ext cx="4030597" cy="3153427"/>
          </a:xfrm>
          <a:prstGeom prst="rect">
            <a:avLst/>
          </a:prstGeom>
        </p:spPr>
      </p:pic>
      <p:sp>
        <p:nvSpPr>
          <p:cNvPr id="18" name="TextBox 17">
            <a:extLst>
              <a:ext uri="{FF2B5EF4-FFF2-40B4-BE49-F238E27FC236}">
                <a16:creationId xmlns:a16="http://schemas.microsoft.com/office/drawing/2014/main" id="{DD11DEE9-D3F5-9544-847D-D46E0BC2C16C}"/>
              </a:ext>
            </a:extLst>
          </p:cNvPr>
          <p:cNvSpPr txBox="1"/>
          <p:nvPr/>
        </p:nvSpPr>
        <p:spPr>
          <a:xfrm>
            <a:off x="10178478" y="5075102"/>
            <a:ext cx="1175322" cy="261610"/>
          </a:xfrm>
          <a:prstGeom prst="rect">
            <a:avLst/>
          </a:prstGeom>
          <a:noFill/>
        </p:spPr>
        <p:txBody>
          <a:bodyPr wrap="none" rtlCol="0">
            <a:spAutoFit/>
          </a:bodyPr>
          <a:lstStyle/>
          <a:p>
            <a:r>
              <a:rPr lang="en-US" sz="1100" dirty="0"/>
              <a:t>Frank et al., 2007</a:t>
            </a:r>
          </a:p>
        </p:txBody>
      </p:sp>
      <p:sp>
        <p:nvSpPr>
          <p:cNvPr id="21" name="TextBox 20">
            <a:extLst>
              <a:ext uri="{FF2B5EF4-FFF2-40B4-BE49-F238E27FC236}">
                <a16:creationId xmlns:a16="http://schemas.microsoft.com/office/drawing/2014/main" id="{735D3F25-0F13-7E44-B08A-2020ECBD8A06}"/>
              </a:ext>
            </a:extLst>
          </p:cNvPr>
          <p:cNvSpPr txBox="1"/>
          <p:nvPr/>
        </p:nvSpPr>
        <p:spPr>
          <a:xfrm>
            <a:off x="1757098" y="5632455"/>
            <a:ext cx="8421380" cy="954107"/>
          </a:xfrm>
          <a:prstGeom prst="rect">
            <a:avLst/>
          </a:prstGeom>
          <a:noFill/>
        </p:spPr>
        <p:txBody>
          <a:bodyPr wrap="square" rtlCol="0">
            <a:spAutoFit/>
          </a:bodyPr>
          <a:lstStyle/>
          <a:p>
            <a:pPr algn="ctr"/>
            <a:r>
              <a:rPr lang="en-US" sz="2800" dirty="0"/>
              <a:t>Does STN DBS change perception of rewards and costs? Is STN DBS similar to increasing DA?</a:t>
            </a:r>
          </a:p>
        </p:txBody>
      </p:sp>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a:xfrm>
            <a:off x="838200" y="202506"/>
            <a:ext cx="10515600" cy="1325563"/>
          </a:xfrm>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and capture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DBS stimulation</a:t>
            </a:r>
          </a:p>
        </p:txBody>
      </p:sp>
      <p:pic>
        <p:nvPicPr>
          <p:cNvPr id="4" name="Content Placeholder 3">
            <a:extLst>
              <a:ext uri="{FF2B5EF4-FFF2-40B4-BE49-F238E27FC236}">
                <a16:creationId xmlns:a16="http://schemas.microsoft.com/office/drawing/2014/main" id="{6E4A8CE9-0B53-4B0A-B210-C1FCD8A3FE78}"/>
              </a:ext>
            </a:extLst>
          </p:cNvPr>
          <p:cNvPicPr>
            <a:picLocks noGrp="1" noChangeAspect="1"/>
          </p:cNvPicPr>
          <p:nvPr>
            <p:ph idx="1"/>
          </p:nvPr>
        </p:nvPicPr>
        <p:blipFill>
          <a:blip r:embed="rId3"/>
          <a:stretch>
            <a:fillRect/>
          </a:stretch>
        </p:blipFill>
        <p:spPr>
          <a:xfrm rot="16200000">
            <a:off x="4174361" y="1016365"/>
            <a:ext cx="3932732" cy="5461136"/>
          </a:xfrm>
          <a:prstGeom prst="rect">
            <a:avLst/>
          </a:prstGeom>
        </p:spPr>
      </p:pic>
      <p:pic>
        <p:nvPicPr>
          <p:cNvPr id="8" name="Picture 7">
            <a:extLst>
              <a:ext uri="{FF2B5EF4-FFF2-40B4-BE49-F238E27FC236}">
                <a16:creationId xmlns:a16="http://schemas.microsoft.com/office/drawing/2014/main" id="{671B4170-13C0-4D5F-8C3D-F0C2E5502973}"/>
              </a:ext>
            </a:extLst>
          </p:cNvPr>
          <p:cNvPicPr>
            <a:picLocks noChangeAspect="1"/>
          </p:cNvPicPr>
          <p:nvPr/>
        </p:nvPicPr>
        <p:blipFill>
          <a:blip r:embed="rId4"/>
          <a:stretch>
            <a:fillRect/>
          </a:stretch>
        </p:blipFill>
        <p:spPr>
          <a:xfrm>
            <a:off x="928133" y="1371093"/>
            <a:ext cx="2562147" cy="2393701"/>
          </a:xfrm>
          <a:prstGeom prst="rect">
            <a:avLst/>
          </a:prstGeom>
        </p:spPr>
      </p:pic>
      <p:pic>
        <p:nvPicPr>
          <p:cNvPr id="9" name="Picture 8">
            <a:extLst>
              <a:ext uri="{FF2B5EF4-FFF2-40B4-BE49-F238E27FC236}">
                <a16:creationId xmlns:a16="http://schemas.microsoft.com/office/drawing/2014/main" id="{02BE6AD4-2F07-404D-B316-5E3D8A7A0259}"/>
              </a:ext>
            </a:extLst>
          </p:cNvPr>
          <p:cNvPicPr>
            <a:picLocks noChangeAspect="1"/>
          </p:cNvPicPr>
          <p:nvPr/>
        </p:nvPicPr>
        <p:blipFill>
          <a:blip r:embed="rId5"/>
          <a:stretch>
            <a:fillRect/>
          </a:stretch>
        </p:blipFill>
        <p:spPr>
          <a:xfrm>
            <a:off x="1008254" y="4290056"/>
            <a:ext cx="2482026" cy="2567944"/>
          </a:xfrm>
          <a:prstGeom prst="rect">
            <a:avLst/>
          </a:prstGeom>
        </p:spPr>
      </p:pic>
      <p:pic>
        <p:nvPicPr>
          <p:cNvPr id="10" name="Picture 9">
            <a:extLst>
              <a:ext uri="{FF2B5EF4-FFF2-40B4-BE49-F238E27FC236}">
                <a16:creationId xmlns:a16="http://schemas.microsoft.com/office/drawing/2014/main" id="{80775824-E92A-403D-96EC-11A33C39E422}"/>
              </a:ext>
            </a:extLst>
          </p:cNvPr>
          <p:cNvPicPr>
            <a:picLocks noChangeAspect="1"/>
          </p:cNvPicPr>
          <p:nvPr/>
        </p:nvPicPr>
        <p:blipFill>
          <a:blip r:embed="rId6"/>
          <a:stretch>
            <a:fillRect/>
          </a:stretch>
        </p:blipFill>
        <p:spPr>
          <a:xfrm>
            <a:off x="8640701" y="3177775"/>
            <a:ext cx="2833488" cy="2403322"/>
          </a:xfrm>
          <a:prstGeom prst="rect">
            <a:avLst/>
          </a:prstGeom>
        </p:spPr>
      </p:pic>
    </p:spTree>
    <p:extLst>
      <p:ext uri="{BB962C8B-B14F-4D97-AF65-F5344CB8AC3E}">
        <p14:creationId xmlns:p14="http://schemas.microsoft.com/office/powerpoint/2010/main" val="136612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a:xfrm>
            <a:off x="96252" y="342618"/>
            <a:ext cx="7810043" cy="6172764"/>
          </a:xfrm>
        </p:spPr>
        <p:txBody>
          <a:bodyPr>
            <a:normAutofit fontScale="92500" lnSpcReduction="10000"/>
          </a:bodyPr>
          <a:lstStyle/>
          <a:p>
            <a:pPr marL="0" indent="0">
              <a:buNone/>
            </a:pPr>
            <a:r>
              <a:rPr lang="en-US" sz="3200" dirty="0"/>
              <a:t>Laboratory of Neural Computational and Cognition</a:t>
            </a:r>
          </a:p>
          <a:p>
            <a:pPr marL="0" indent="0">
              <a:buNone/>
            </a:pPr>
            <a:r>
              <a:rPr lang="en-US" sz="1600" dirty="0" err="1"/>
              <a:t>Andra</a:t>
            </a:r>
            <a:r>
              <a:rPr lang="en-US" sz="1600" dirty="0"/>
              <a:t> </a:t>
            </a:r>
            <a:r>
              <a:rPr lang="en-US" sz="1600" dirty="0" err="1"/>
              <a:t>Geana</a:t>
            </a:r>
            <a:endParaRPr lang="en-US" sz="1600" dirty="0"/>
          </a:p>
          <a:p>
            <a:pPr marL="0" indent="0">
              <a:buNone/>
            </a:pPr>
            <a:r>
              <a:rPr lang="en-US" sz="1600" b="1" dirty="0"/>
              <a:t>Andrew Westbrook</a:t>
            </a:r>
            <a:endParaRPr lang="en-US" sz="1600" dirty="0"/>
          </a:p>
          <a:p>
            <a:pPr marL="0" indent="0">
              <a:buNone/>
            </a:pPr>
            <a:r>
              <a:rPr lang="en-US" sz="1600" dirty="0" err="1"/>
              <a:t>Arif</a:t>
            </a:r>
            <a:r>
              <a:rPr lang="en-US" sz="1600" dirty="0"/>
              <a:t> Hamid</a:t>
            </a:r>
          </a:p>
          <a:p>
            <a:pPr marL="0" indent="0">
              <a:buNone/>
            </a:pPr>
            <a:r>
              <a:rPr lang="en-US" sz="1600" dirty="0"/>
              <a:t>Andrew Westbrook</a:t>
            </a:r>
          </a:p>
          <a:p>
            <a:pPr marL="0" indent="0">
              <a:buNone/>
            </a:pPr>
            <a:r>
              <a:rPr lang="en-US" sz="1600" dirty="0"/>
              <a:t>Mads Pedersen</a:t>
            </a:r>
          </a:p>
          <a:p>
            <a:pPr marL="0" indent="0">
              <a:buNone/>
            </a:pPr>
            <a:r>
              <a:rPr lang="en-US" sz="1600" dirty="0"/>
              <a:t>Rachel </a:t>
            </a:r>
            <a:r>
              <a:rPr lang="en-US" sz="1600" dirty="0" err="1"/>
              <a:t>Rac-Lubashevsky</a:t>
            </a:r>
            <a:endParaRPr lang="en-US" sz="1600" dirty="0"/>
          </a:p>
          <a:p>
            <a:pPr marL="0" indent="0">
              <a:buNone/>
            </a:pPr>
            <a:r>
              <a:rPr lang="en-US" sz="1600" dirty="0" err="1"/>
              <a:t>Prannath</a:t>
            </a:r>
            <a:r>
              <a:rPr lang="en-US" sz="1600" dirty="0"/>
              <a:t> </a:t>
            </a:r>
            <a:r>
              <a:rPr lang="en-US" sz="1600" dirty="0" err="1"/>
              <a:t>Moolchand</a:t>
            </a:r>
            <a:endParaRPr lang="en-US" sz="1600" dirty="0"/>
          </a:p>
          <a:p>
            <a:pPr marL="0" indent="0">
              <a:buNone/>
            </a:pPr>
            <a:r>
              <a:rPr lang="en-US" sz="1600" dirty="0"/>
              <a:t>Louis Gularte</a:t>
            </a:r>
          </a:p>
          <a:p>
            <a:pPr marL="0" indent="0">
              <a:buNone/>
            </a:pPr>
            <a:r>
              <a:rPr lang="en-US" sz="1600" dirty="0"/>
              <a:t>Dan Scott</a:t>
            </a:r>
          </a:p>
          <a:p>
            <a:pPr marL="0" indent="0">
              <a:buNone/>
            </a:pPr>
            <a:r>
              <a:rPr lang="en-US" sz="1600" dirty="0"/>
              <a:t>Harrison Ritz</a:t>
            </a:r>
          </a:p>
          <a:p>
            <a:pPr marL="0" indent="0">
              <a:buNone/>
            </a:pPr>
            <a:r>
              <a:rPr lang="en-US" sz="1600" dirty="0"/>
              <a:t>Amrita </a:t>
            </a:r>
            <a:r>
              <a:rPr lang="en-US" sz="1600" dirty="0" err="1"/>
              <a:t>Lamba</a:t>
            </a:r>
            <a:endParaRPr lang="en-US" sz="1600" dirty="0"/>
          </a:p>
          <a:p>
            <a:pPr marL="0" indent="0">
              <a:buNone/>
            </a:pPr>
            <a:r>
              <a:rPr lang="en-US" sz="1600" dirty="0"/>
              <a:t>Alex </a:t>
            </a:r>
            <a:r>
              <a:rPr lang="en-US" sz="1600" dirty="0" err="1"/>
              <a:t>Fengler</a:t>
            </a:r>
            <a:endParaRPr lang="en-US" sz="1600" dirty="0"/>
          </a:p>
          <a:p>
            <a:pPr marL="0" indent="0">
              <a:buNone/>
            </a:pPr>
            <a:r>
              <a:rPr lang="en-US" sz="1600" dirty="0"/>
              <a:t>Alana </a:t>
            </a:r>
            <a:r>
              <a:rPr lang="en-US" sz="1600" dirty="0" err="1"/>
              <a:t>Jaskir</a:t>
            </a:r>
            <a:endParaRPr lang="en-US" sz="1600" dirty="0"/>
          </a:p>
          <a:p>
            <a:pPr marL="0" indent="0">
              <a:buNone/>
            </a:pPr>
            <a:r>
              <a:rPr lang="en-US" sz="1600" dirty="0"/>
              <a:t>Matthew Nassar</a:t>
            </a:r>
          </a:p>
          <a:p>
            <a:pPr marL="0" indent="0">
              <a:buNone/>
            </a:pPr>
            <a:r>
              <a:rPr lang="en-US" sz="1600" dirty="0"/>
              <a:t>Andrea Mueller</a:t>
            </a:r>
          </a:p>
          <a:p>
            <a:pPr marL="0" indent="0">
              <a:buNone/>
            </a:pPr>
            <a:r>
              <a:rPr lang="en-US" sz="1600" b="1" dirty="0" err="1"/>
              <a:t>Wasita</a:t>
            </a:r>
            <a:r>
              <a:rPr lang="en-US" sz="1600" b="1" dirty="0"/>
              <a:t> </a:t>
            </a:r>
            <a:r>
              <a:rPr lang="en-US" sz="1600" b="1" dirty="0" err="1"/>
              <a:t>Mahaphanit</a:t>
            </a:r>
            <a:endParaRPr lang="en-US" sz="1600" b="1" dirty="0"/>
          </a:p>
          <a:p>
            <a:pPr marL="0" indent="0">
              <a:buNone/>
            </a:pPr>
            <a:r>
              <a:rPr lang="en-US" sz="1600" b="1" dirty="0"/>
              <a:t>Michael Frank</a:t>
            </a:r>
          </a:p>
          <a:p>
            <a:pPr marL="0" indent="0">
              <a:buNone/>
            </a:pPr>
            <a:endParaRPr lang="en-US" sz="1600" b="1" dirty="0"/>
          </a:p>
        </p:txBody>
      </p:sp>
      <p:pic>
        <p:nvPicPr>
          <p:cNvPr id="5" name="Picture 4">
            <a:extLst>
              <a:ext uri="{FF2B5EF4-FFF2-40B4-BE49-F238E27FC236}">
                <a16:creationId xmlns:a16="http://schemas.microsoft.com/office/drawing/2014/main" id="{2B3704EA-9143-4D92-880B-E0024E8E7B5D}"/>
              </a:ext>
            </a:extLst>
          </p:cNvPr>
          <p:cNvPicPr>
            <a:picLocks noChangeAspect="1"/>
          </p:cNvPicPr>
          <p:nvPr/>
        </p:nvPicPr>
        <p:blipFill>
          <a:blip r:embed="rId3"/>
          <a:stretch>
            <a:fillRect/>
          </a:stretch>
        </p:blipFill>
        <p:spPr>
          <a:xfrm>
            <a:off x="2443040" y="2344141"/>
            <a:ext cx="9283336" cy="3389153"/>
          </a:xfrm>
          <a:prstGeom prst="rect">
            <a:avLst/>
          </a:prstGeom>
        </p:spPr>
      </p:pic>
      <p:pic>
        <p:nvPicPr>
          <p:cNvPr id="9" name="Picture 8">
            <a:extLst>
              <a:ext uri="{FF2B5EF4-FFF2-40B4-BE49-F238E27FC236}">
                <a16:creationId xmlns:a16="http://schemas.microsoft.com/office/drawing/2014/main" id="{3C5F1CD8-D993-410D-AD62-A8E2BCE75533}"/>
              </a:ext>
            </a:extLst>
          </p:cNvPr>
          <p:cNvPicPr>
            <a:picLocks noChangeAspect="1"/>
          </p:cNvPicPr>
          <p:nvPr/>
        </p:nvPicPr>
        <p:blipFill>
          <a:blip r:embed="rId4"/>
          <a:stretch>
            <a:fillRect/>
          </a:stretch>
        </p:blipFill>
        <p:spPr>
          <a:xfrm>
            <a:off x="7851721" y="100823"/>
            <a:ext cx="4123613" cy="1448032"/>
          </a:xfrm>
          <a:prstGeom prst="rect">
            <a:avLst/>
          </a:prstGeom>
        </p:spPr>
      </p:pic>
      <p:sp>
        <p:nvSpPr>
          <p:cNvPr id="10" name="Content Placeholder 2">
            <a:extLst>
              <a:ext uri="{FF2B5EF4-FFF2-40B4-BE49-F238E27FC236}">
                <a16:creationId xmlns:a16="http://schemas.microsoft.com/office/drawing/2014/main" id="{4171A1AF-1ADC-4267-93F9-CCC84D06E910}"/>
              </a:ext>
            </a:extLst>
          </p:cNvPr>
          <p:cNvSpPr txBox="1">
            <a:spLocks/>
          </p:cNvSpPr>
          <p:nvPr/>
        </p:nvSpPr>
        <p:spPr>
          <a:xfrm>
            <a:off x="5102316" y="1810585"/>
            <a:ext cx="7810043" cy="5301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5053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751288" y="4309710"/>
            <a:ext cx="2836617" cy="1699471"/>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494365" y="4309711"/>
            <a:ext cx="2836617" cy="1552938"/>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469" y="3655488"/>
            <a:ext cx="3196046" cy="2837387"/>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
        <p:nvSpPr>
          <p:cNvPr id="13" name="TextBox 12">
            <a:extLst>
              <a:ext uri="{FF2B5EF4-FFF2-40B4-BE49-F238E27FC236}">
                <a16:creationId xmlns:a16="http://schemas.microsoft.com/office/drawing/2014/main" id="{95821354-B825-4121-A07E-E71A4058F71A}"/>
              </a:ext>
            </a:extLst>
          </p:cNvPr>
          <p:cNvSpPr txBox="1"/>
          <p:nvPr/>
        </p:nvSpPr>
        <p:spPr>
          <a:xfrm>
            <a:off x="416461" y="6340215"/>
            <a:ext cx="1261884" cy="261610"/>
          </a:xfrm>
          <a:prstGeom prst="rect">
            <a:avLst/>
          </a:prstGeom>
          <a:noFill/>
        </p:spPr>
        <p:txBody>
          <a:bodyPr wrap="none" rtlCol="0">
            <a:spAutoFit/>
          </a:bodyPr>
          <a:lstStyle/>
          <a:p>
            <a:r>
              <a:rPr lang="en-US" sz="1100" dirty="0"/>
              <a:t>Schultz et al., 1997</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8D2DD6-7AD5-4A03-B8EF-5F8F2D7AD623}"/>
              </a:ext>
            </a:extLst>
          </p:cNvPr>
          <p:cNvPicPr>
            <a:picLocks noChangeAspect="1"/>
          </p:cNvPicPr>
          <p:nvPr/>
        </p:nvPicPr>
        <p:blipFill>
          <a:blip r:embed="rId3"/>
          <a:stretch>
            <a:fillRect/>
          </a:stretch>
        </p:blipFill>
        <p:spPr>
          <a:xfrm>
            <a:off x="4423705" y="2483094"/>
            <a:ext cx="5051713" cy="2810953"/>
          </a:xfrm>
          <a:prstGeom prst="rect">
            <a:avLst/>
          </a:prstGeom>
        </p:spPr>
      </p:pic>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4"/>
          <a:stretch>
            <a:fillRect/>
          </a:stretch>
        </p:blipFill>
        <p:spPr>
          <a:xfrm>
            <a:off x="326610" y="1563953"/>
            <a:ext cx="4184777" cy="4635792"/>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5"/>
          <a:stretch>
            <a:fillRect/>
          </a:stretch>
        </p:blipFill>
        <p:spPr>
          <a:xfrm>
            <a:off x="9565474" y="2483094"/>
            <a:ext cx="2492653" cy="2564036"/>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576050" y="5424474"/>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937591" y="5435531"/>
            <a:ext cx="1189749" cy="261610"/>
          </a:xfrm>
          <a:prstGeom prst="rect">
            <a:avLst/>
          </a:prstGeom>
          <a:noFill/>
        </p:spPr>
        <p:txBody>
          <a:bodyPr wrap="none" rtlCol="0">
            <a:spAutoFit/>
          </a:bodyPr>
          <a:lstStyle/>
          <a:p>
            <a:r>
              <a:rPr lang="en-US" sz="1100" dirty="0"/>
              <a:t>Howe et al., 2013</a:t>
            </a:r>
          </a:p>
        </p:txBody>
      </p:sp>
      <p:sp>
        <p:nvSpPr>
          <p:cNvPr id="15" name="Rectangle 14">
            <a:extLst>
              <a:ext uri="{FF2B5EF4-FFF2-40B4-BE49-F238E27FC236}">
                <a16:creationId xmlns:a16="http://schemas.microsoft.com/office/drawing/2014/main" id="{72164486-68F0-4E90-8F99-19D20DF55388}"/>
              </a:ext>
            </a:extLst>
          </p:cNvPr>
          <p:cNvSpPr/>
          <p:nvPr/>
        </p:nvSpPr>
        <p:spPr>
          <a:xfrm>
            <a:off x="326609" y="5999747"/>
            <a:ext cx="757219"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Consequences of high striatal DA</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3"/>
          <a:stretch>
            <a:fillRect/>
          </a:stretch>
        </p:blipFill>
        <p:spPr>
          <a:xfrm>
            <a:off x="2329559" y="2681948"/>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4"/>
          <a:stretch>
            <a:fillRect/>
          </a:stretch>
        </p:blipFill>
        <p:spPr>
          <a:xfrm>
            <a:off x="2312750" y="4949372"/>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1510099" y="4199171"/>
            <a:ext cx="9150861"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173760" y="1986361"/>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1510099" y="4388891"/>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a:xfrm>
            <a:off x="838200" y="135834"/>
            <a:ext cx="10515600" cy="1325563"/>
          </a:xfrm>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449565"/>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sp>
        <p:nvSpPr>
          <p:cNvPr id="5" name="TextBox 4">
            <a:extLst>
              <a:ext uri="{FF2B5EF4-FFF2-40B4-BE49-F238E27FC236}">
                <a16:creationId xmlns:a16="http://schemas.microsoft.com/office/drawing/2014/main" id="{706CBA1A-F2D2-44B3-9638-168A599ED716}"/>
              </a:ext>
            </a:extLst>
          </p:cNvPr>
          <p:cNvSpPr txBox="1"/>
          <p:nvPr/>
        </p:nvSpPr>
        <p:spPr>
          <a:xfrm>
            <a:off x="2096343" y="590389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1694547"/>
            <a:ext cx="3677160" cy="646331"/>
          </a:xfrm>
          <a:prstGeom prst="rect">
            <a:avLst/>
          </a:prstGeom>
          <a:noFill/>
        </p:spPr>
        <p:txBody>
          <a:bodyPr wrap="none" rtlCol="0">
            <a:spAutoFit/>
          </a:bodyPr>
          <a:lstStyle/>
          <a:p>
            <a:r>
              <a:rPr lang="en-US" dirty="0"/>
              <a:t>High DA -&gt; high emphasis on rewards</a:t>
            </a:r>
          </a:p>
          <a:p>
            <a:endParaRPr lang="en-US" dirty="0"/>
          </a:p>
        </p:txBody>
      </p:sp>
      <p:pic>
        <p:nvPicPr>
          <p:cNvPr id="6" name="Picture 5">
            <a:extLst>
              <a:ext uri="{FF2B5EF4-FFF2-40B4-BE49-F238E27FC236}">
                <a16:creationId xmlns:a16="http://schemas.microsoft.com/office/drawing/2014/main" id="{7A689D5E-43E8-45AF-A618-D936A49E8C5C}"/>
              </a:ext>
            </a:extLst>
          </p:cNvPr>
          <p:cNvPicPr>
            <a:picLocks noChangeAspect="1"/>
          </p:cNvPicPr>
          <p:nvPr/>
        </p:nvPicPr>
        <p:blipFill>
          <a:blip r:embed="rId3"/>
          <a:stretch>
            <a:fillRect/>
          </a:stretch>
        </p:blipFill>
        <p:spPr>
          <a:xfrm>
            <a:off x="1390861" y="2202239"/>
            <a:ext cx="3092922" cy="3263801"/>
          </a:xfrm>
          <a:prstGeom prst="rect">
            <a:avLst/>
          </a:prstGeom>
        </p:spPr>
      </p:pic>
      <p:sp>
        <p:nvSpPr>
          <p:cNvPr id="8" name="TextBox 7">
            <a:extLst>
              <a:ext uri="{FF2B5EF4-FFF2-40B4-BE49-F238E27FC236}">
                <a16:creationId xmlns:a16="http://schemas.microsoft.com/office/drawing/2014/main" id="{AB4AFE44-E83A-4874-8A4E-6D58B0F048F9}"/>
              </a:ext>
            </a:extLst>
          </p:cNvPr>
          <p:cNvSpPr txBox="1"/>
          <p:nvPr/>
        </p:nvSpPr>
        <p:spPr>
          <a:xfrm>
            <a:off x="1390861" y="5442219"/>
            <a:ext cx="1410964" cy="261610"/>
          </a:xfrm>
          <a:prstGeom prst="rect">
            <a:avLst/>
          </a:prstGeom>
          <a:noFill/>
        </p:spPr>
        <p:txBody>
          <a:bodyPr wrap="none" rtlCol="0">
            <a:spAutoFit/>
          </a:bodyPr>
          <a:lstStyle/>
          <a:p>
            <a:r>
              <a:rPr lang="en-US" sz="1100" dirty="0" err="1"/>
              <a:t>Zalocusky</a:t>
            </a:r>
            <a:r>
              <a:rPr lang="en-US" sz="1100" dirty="0"/>
              <a:t> et al., 2016</a:t>
            </a:r>
          </a:p>
        </p:txBody>
      </p:sp>
      <p:sp>
        <p:nvSpPr>
          <p:cNvPr id="10" name="TextBox 9">
            <a:extLst>
              <a:ext uri="{FF2B5EF4-FFF2-40B4-BE49-F238E27FC236}">
                <a16:creationId xmlns:a16="http://schemas.microsoft.com/office/drawing/2014/main" id="{F950EF3F-5171-41A2-9CD2-BCF65FD7078E}"/>
              </a:ext>
            </a:extLst>
          </p:cNvPr>
          <p:cNvSpPr txBox="1"/>
          <p:nvPr/>
        </p:nvSpPr>
        <p:spPr>
          <a:xfrm>
            <a:off x="9611683" y="5408435"/>
            <a:ext cx="1168910" cy="261610"/>
          </a:xfrm>
          <a:prstGeom prst="rect">
            <a:avLst/>
          </a:prstGeom>
          <a:noFill/>
        </p:spPr>
        <p:txBody>
          <a:bodyPr wrap="none" rtlCol="0">
            <a:spAutoFit/>
          </a:bodyPr>
          <a:lstStyle/>
          <a:p>
            <a:r>
              <a:rPr lang="en-US" sz="1100" dirty="0" err="1"/>
              <a:t>Rigoli</a:t>
            </a:r>
            <a:r>
              <a:rPr lang="en-US" sz="1100" dirty="0"/>
              <a:t> et al., 2016</a:t>
            </a:r>
          </a:p>
        </p:txBody>
      </p:sp>
      <p:pic>
        <p:nvPicPr>
          <p:cNvPr id="7" name="Picture 6">
            <a:extLst>
              <a:ext uri="{FF2B5EF4-FFF2-40B4-BE49-F238E27FC236}">
                <a16:creationId xmlns:a16="http://schemas.microsoft.com/office/drawing/2014/main" id="{7A585945-E894-4340-90AB-A33437D3FCCA}"/>
              </a:ext>
            </a:extLst>
          </p:cNvPr>
          <p:cNvPicPr>
            <a:picLocks noChangeAspect="1"/>
          </p:cNvPicPr>
          <p:nvPr/>
        </p:nvPicPr>
        <p:blipFill>
          <a:blip r:embed="rId4"/>
          <a:stretch>
            <a:fillRect/>
          </a:stretch>
        </p:blipFill>
        <p:spPr>
          <a:xfrm>
            <a:off x="6873549" y="2425463"/>
            <a:ext cx="4235116" cy="2817352"/>
          </a:xfrm>
          <a:prstGeom prst="rect">
            <a:avLst/>
          </a:prstGeom>
        </p:spPr>
      </p:pic>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838200" y="2952661"/>
            <a:ext cx="10515600" cy="952677"/>
          </a:xfrm>
        </p:spPr>
        <p:txBody>
          <a:bodyPr>
            <a:normAutofit/>
          </a:bodyPr>
          <a:lstStyle/>
          <a:p>
            <a:pPr marL="0" indent="0" algn="ctr">
              <a:buNone/>
            </a:pPr>
            <a:r>
              <a:rPr lang="en-US" dirty="0"/>
              <a:t>Could a putative striatal DA ramp progressively modulate humans’ gambling behavior?</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F9223-39FC-4EF8-8D43-0DAD7E1FE937}"/>
              </a:ext>
            </a:extLst>
          </p:cNvPr>
          <p:cNvPicPr>
            <a:picLocks noChangeAspect="1"/>
          </p:cNvPicPr>
          <p:nvPr/>
        </p:nvPicPr>
        <p:blipFill>
          <a:blip r:embed="rId3"/>
          <a:stretch>
            <a:fillRect/>
          </a:stretch>
        </p:blipFill>
        <p:spPr>
          <a:xfrm>
            <a:off x="1678819" y="1809149"/>
            <a:ext cx="7790617" cy="4334977"/>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p:cNvCxnSpPr>
          <p:nvPr/>
        </p:nvCxnSpPr>
        <p:spPr>
          <a:xfrm>
            <a:off x="3707572" y="2944655"/>
            <a:ext cx="0" cy="1940496"/>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p:cNvCxnSpPr>
          <p:nvPr/>
        </p:nvCxnSpPr>
        <p:spPr>
          <a:xfrm>
            <a:off x="4793012" y="2944655"/>
            <a:ext cx="0" cy="124483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p:cNvCxnSpPr>
          <p:nvPr/>
        </p:nvCxnSpPr>
        <p:spPr>
          <a:xfrm>
            <a:off x="5725734" y="2944655"/>
            <a:ext cx="1" cy="648777"/>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247935" y="2537453"/>
            <a:ext cx="1116011" cy="400110"/>
          </a:xfrm>
          <a:prstGeom prst="rect">
            <a:avLst/>
          </a:prstGeom>
          <a:noFill/>
        </p:spPr>
        <p:txBody>
          <a:bodyPr wrap="none" rtlCol="0">
            <a:spAutoFit/>
          </a:bodyPr>
          <a:lstStyle/>
          <a:p>
            <a:r>
              <a:rPr lang="en-US" sz="20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282823" y="2544545"/>
            <a:ext cx="1116011" cy="400110"/>
          </a:xfrm>
          <a:prstGeom prst="rect">
            <a:avLst/>
          </a:prstGeom>
          <a:noFill/>
        </p:spPr>
        <p:txBody>
          <a:bodyPr wrap="none" rtlCol="0">
            <a:spAutoFit/>
          </a:bodyPr>
          <a:lstStyle/>
          <a:p>
            <a:r>
              <a:rPr lang="en-US" sz="20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258456" y="2537453"/>
            <a:ext cx="1116011" cy="400110"/>
          </a:xfrm>
          <a:prstGeom prst="rect">
            <a:avLst/>
          </a:prstGeom>
          <a:noFill/>
        </p:spPr>
        <p:txBody>
          <a:bodyPr wrap="none" rtlCol="0">
            <a:spAutoFit/>
          </a:bodyPr>
          <a:lstStyle/>
          <a:p>
            <a:r>
              <a:rPr lang="en-US" sz="20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898647" y="239798"/>
            <a:ext cx="5654174" cy="1325563"/>
          </a:xfrm>
        </p:spPr>
        <p:txBody>
          <a:bodyPr/>
          <a:lstStyle/>
          <a:p>
            <a:r>
              <a:rPr lang="en-US" dirty="0"/>
              <a:t>How to elicit DA ramp?</a:t>
            </a:r>
          </a:p>
        </p:txBody>
      </p:sp>
      <p:sp>
        <p:nvSpPr>
          <p:cNvPr id="10" name="TextBox 9">
            <a:extLst>
              <a:ext uri="{FF2B5EF4-FFF2-40B4-BE49-F238E27FC236}">
                <a16:creationId xmlns:a16="http://schemas.microsoft.com/office/drawing/2014/main" id="{0393B3E0-46D3-4F79-AAD3-5AE5CC656C0F}"/>
              </a:ext>
            </a:extLst>
          </p:cNvPr>
          <p:cNvSpPr txBox="1"/>
          <p:nvPr/>
        </p:nvSpPr>
        <p:spPr>
          <a:xfrm>
            <a:off x="7957946" y="6109459"/>
            <a:ext cx="1189749" cy="261610"/>
          </a:xfrm>
          <a:prstGeom prst="rect">
            <a:avLst/>
          </a:prstGeom>
          <a:noFill/>
        </p:spPr>
        <p:txBody>
          <a:bodyPr wrap="none" rtlCol="0">
            <a:spAutoFit/>
          </a:bodyPr>
          <a:lstStyle/>
          <a:p>
            <a:r>
              <a:rPr lang="en-US" sz="1100" dirty="0"/>
              <a:t>Howe et al., 2013</a:t>
            </a:r>
          </a:p>
        </p:txBody>
      </p:sp>
    </p:spTree>
    <p:extLst>
      <p:ext uri="{BB962C8B-B14F-4D97-AF65-F5344CB8AC3E}">
        <p14:creationId xmlns:p14="http://schemas.microsoft.com/office/powerpoint/2010/main" val="38274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614249" y="5430881"/>
            <a:ext cx="1453023" cy="932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847988EF-1FF4-47EF-98A3-48207B033B3F}"/>
              </a:ext>
            </a:extLst>
          </p:cNvPr>
          <p:cNvGrpSpPr/>
          <p:nvPr/>
        </p:nvGrpSpPr>
        <p:grpSpPr>
          <a:xfrm>
            <a:off x="249344" y="0"/>
            <a:ext cx="8049608" cy="5137111"/>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2"/>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3744923" y="1706677"/>
            <a:ext cx="5832213" cy="4240895"/>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3"/>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F106BF6-CFD1-430F-A4FD-347D41F6030C}"/>
              </a:ext>
            </a:extLst>
          </p:cNvPr>
          <p:cNvGrpSpPr/>
          <p:nvPr/>
        </p:nvGrpSpPr>
        <p:grpSpPr>
          <a:xfrm>
            <a:off x="5602151" y="2288409"/>
            <a:ext cx="6587054" cy="4516333"/>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4"/>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F6EC42E-C15A-481F-B913-3E3AF78A50A0}"/>
              </a:ext>
            </a:extLst>
          </p:cNvPr>
          <p:cNvGrpSpPr/>
          <p:nvPr/>
        </p:nvGrpSpPr>
        <p:grpSpPr>
          <a:xfrm>
            <a:off x="-637381" y="-183729"/>
            <a:ext cx="6134302" cy="3914796"/>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3"/>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2C0CED0-66A7-4424-A8B6-CDF9B560D74B}"/>
              </a:ext>
            </a:extLst>
          </p:cNvPr>
          <p:cNvGrpSpPr/>
          <p:nvPr/>
        </p:nvGrpSpPr>
        <p:grpSpPr>
          <a:xfrm>
            <a:off x="1246046" y="1204671"/>
            <a:ext cx="4581075" cy="3331128"/>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6711335" y="257316"/>
            <a:ext cx="5364081" cy="3533014"/>
            <a:chOff x="3809209" y="5760488"/>
            <a:chExt cx="1712459" cy="1127900"/>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5"/>
            <a:stretch>
              <a:fillRect/>
            </a:stretch>
          </p:blipFill>
          <p:spPr>
            <a:xfrm>
              <a:off x="3846322" y="5820644"/>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809209" y="5760488"/>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7AA776E-1A26-4C15-9D8A-2B543ABECA1A}"/>
              </a:ext>
            </a:extLst>
          </p:cNvPr>
          <p:cNvGrpSpPr/>
          <p:nvPr/>
        </p:nvGrpSpPr>
        <p:grpSpPr>
          <a:xfrm>
            <a:off x="6007011" y="3463258"/>
            <a:ext cx="6112419" cy="4442947"/>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6"/>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1918305" y="1913640"/>
            <a:ext cx="4581072" cy="2953659"/>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7"/>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571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2655</TotalTime>
  <Words>1253</Words>
  <Application>Microsoft Macintosh PowerPoint</Application>
  <PresentationFormat>Widescreen</PresentationFormat>
  <Paragraphs>183</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Consequences of high striatal DA</vt:lpstr>
      <vt:lpstr>Do fluctuating levels of DA bias value perception?</vt:lpstr>
      <vt:lpstr>PowerPoint Presentation</vt:lpstr>
      <vt:lpstr>How to elicit DA ramp?</vt:lpstr>
      <vt:lpstr>PowerPoint Presentation</vt:lpstr>
      <vt:lpstr>PowerPoint Presentation</vt:lpstr>
      <vt:lpstr>Who’s completing the task?</vt:lpstr>
      <vt:lpstr>Mturk participants complete the task correctly</vt:lpstr>
      <vt:lpstr>PowerPoint Presentation</vt:lpstr>
      <vt:lpstr>Results are inconsistent across experiments</vt:lpstr>
      <vt:lpstr>Summary</vt:lpstr>
      <vt:lpstr>Deep Brain Stimulation (DBS) can be used to treat Parkinson’s disease</vt:lpstr>
      <vt:lpstr>STN DBS tends to increase impulsive choice and decrease RT</vt:lpstr>
      <vt:lpstr>Using eye blink rate to gauge network activity</vt:lpstr>
      <vt:lpstr>Probing cost-benefit behavior during STN DBS stimulation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Microsoft Office User</cp:lastModifiedBy>
  <cp:revision>95</cp:revision>
  <dcterms:created xsi:type="dcterms:W3CDTF">2019-04-16T20:33:06Z</dcterms:created>
  <dcterms:modified xsi:type="dcterms:W3CDTF">2019-04-23T14:57:31Z</dcterms:modified>
</cp:coreProperties>
</file>